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Inter"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49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929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2.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2.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8-2.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9-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8512F"/>
                </a:solidFill>
                <a:latin typeface="Inter Bold" pitchFamily="34" charset="0"/>
                <a:ea typeface="Inter Bold" pitchFamily="34" charset="-122"/>
                <a:cs typeface="Inter Bold" pitchFamily="34" charset="-120"/>
              </a:rPr>
              <a:t>Smart Device Management System</a:t>
            </a:r>
            <a:endParaRPr lang="en-US" sz="4450" dirty="0"/>
          </a:p>
        </p:txBody>
      </p:sp>
      <p:sp>
        <p:nvSpPr>
          <p:cNvPr id="4" name="Text 1"/>
          <p:cNvSpPr/>
          <p:nvPr/>
        </p:nvSpPr>
        <p:spPr>
          <a:xfrm>
            <a:off x="674047" y="472506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A3630"/>
                </a:solidFill>
                <a:latin typeface="Inter" pitchFamily="34" charset="0"/>
                <a:ea typeface="Inter" pitchFamily="34" charset="-122"/>
                <a:cs typeface="Inter" pitchFamily="34" charset="-120"/>
              </a:rPr>
              <a:t>Efficiently Managing Energy in Connected </a:t>
            </a:r>
            <a:r>
              <a:rPr lang="en-US" sz="1750" dirty="0" smtClean="0">
                <a:solidFill>
                  <a:srgbClr val="3A3630"/>
                </a:solidFill>
                <a:latin typeface="Inter" pitchFamily="34" charset="0"/>
                <a:ea typeface="Inter" pitchFamily="34" charset="-122"/>
                <a:cs typeface="Inter" pitchFamily="34" charset="-120"/>
              </a:rPr>
              <a:t>Homes</a:t>
            </a:r>
          </a:p>
          <a:p>
            <a:pPr marL="0" indent="0" algn="l">
              <a:lnSpc>
                <a:spcPts val="2850"/>
              </a:lnSpc>
              <a:buNone/>
            </a:pPr>
            <a:endParaRPr lang="en-US" sz="1750" dirty="0">
              <a:solidFill>
                <a:srgbClr val="3A3630"/>
              </a:solidFill>
              <a:latin typeface="Inter" pitchFamily="34" charset="0"/>
              <a:ea typeface="Inter" pitchFamily="34" charset="-122"/>
            </a:endParaRPr>
          </a:p>
          <a:p>
            <a:pPr marL="0" indent="0" algn="l">
              <a:lnSpc>
                <a:spcPts val="2850"/>
              </a:lnSpc>
              <a:buNone/>
            </a:pPr>
            <a:endParaRPr lang="en-US" sz="1750" dirty="0" smtClean="0">
              <a:solidFill>
                <a:srgbClr val="3A3630"/>
              </a:solidFill>
              <a:latin typeface="Inter" pitchFamily="34" charset="0"/>
              <a:ea typeface="Inter" pitchFamily="34" charset="-122"/>
            </a:endParaRPr>
          </a:p>
          <a:p>
            <a:pPr marL="0" indent="0" algn="l">
              <a:lnSpc>
                <a:spcPts val="2850"/>
              </a:lnSpc>
              <a:buNone/>
            </a:pPr>
            <a:endParaRPr lang="en-US" sz="1750" dirty="0">
              <a:solidFill>
                <a:srgbClr val="3A3630"/>
              </a:solidFill>
              <a:latin typeface="Inter" pitchFamily="34" charset="0"/>
              <a:ea typeface="Inter" pitchFamily="34" charset="-122"/>
            </a:endParaRPr>
          </a:p>
          <a:p>
            <a:pPr marL="0" indent="0" algn="l">
              <a:lnSpc>
                <a:spcPts val="2850"/>
              </a:lnSpc>
              <a:buNone/>
            </a:pPr>
            <a:endParaRPr lang="en-US" sz="1750" dirty="0" smtClean="0">
              <a:solidFill>
                <a:srgbClr val="3A3630"/>
              </a:solidFill>
              <a:latin typeface="Inter" pitchFamily="34" charset="0"/>
              <a:ea typeface="Inter" pitchFamily="34" charset="-122"/>
            </a:endParaRPr>
          </a:p>
          <a:p>
            <a:pPr marL="0" indent="0" algn="l">
              <a:lnSpc>
                <a:spcPts val="2850"/>
              </a:lnSpc>
              <a:buNone/>
            </a:pPr>
            <a:r>
              <a:rPr lang="en-US" sz="1750" dirty="0">
                <a:solidFill>
                  <a:srgbClr val="3A3630"/>
                </a:solidFill>
                <a:latin typeface="Inter" pitchFamily="34" charset="0"/>
                <a:ea typeface="Inter" pitchFamily="34" charset="-122"/>
              </a:rPr>
              <a:t> </a:t>
            </a:r>
            <a:r>
              <a:rPr lang="en-US" sz="1750" dirty="0" smtClean="0">
                <a:solidFill>
                  <a:srgbClr val="3A3630"/>
                </a:solidFill>
                <a:latin typeface="Inter" pitchFamily="34" charset="0"/>
                <a:ea typeface="Inter" pitchFamily="34" charset="-122"/>
              </a:rPr>
              <a:t>                                                                    - By </a:t>
            </a:r>
            <a:r>
              <a:rPr lang="en-US" sz="1750" dirty="0" err="1" smtClean="0">
                <a:solidFill>
                  <a:srgbClr val="3A3630"/>
                </a:solidFill>
                <a:latin typeface="Inter" pitchFamily="34" charset="0"/>
                <a:ea typeface="Inter" pitchFamily="34" charset="-122"/>
              </a:rPr>
              <a:t>Kazi</a:t>
            </a:r>
            <a:r>
              <a:rPr lang="en-US" sz="1750" dirty="0" smtClean="0">
                <a:solidFill>
                  <a:srgbClr val="3A3630"/>
                </a:solidFill>
                <a:latin typeface="Inter" pitchFamily="34" charset="0"/>
                <a:ea typeface="Inter" pitchFamily="34" charset="-122"/>
              </a:rPr>
              <a:t> </a:t>
            </a:r>
            <a:r>
              <a:rPr lang="en-US" sz="1750" dirty="0" err="1" smtClean="0">
                <a:solidFill>
                  <a:srgbClr val="3A3630"/>
                </a:solidFill>
                <a:latin typeface="Inter" pitchFamily="34" charset="0"/>
                <a:ea typeface="Inter" pitchFamily="34" charset="-122"/>
              </a:rPr>
              <a:t>Jiya</a:t>
            </a:r>
            <a:r>
              <a:rPr lang="en-US" sz="1750" dirty="0" smtClean="0">
                <a:solidFill>
                  <a:srgbClr val="3A3630"/>
                </a:solidFill>
                <a:latin typeface="Inter" pitchFamily="34" charset="0"/>
                <a:ea typeface="Inter" pitchFamily="34" charset="-122"/>
              </a:rPr>
              <a:t> </a:t>
            </a:r>
            <a:r>
              <a:rPr lang="en-US" sz="1750" smtClean="0">
                <a:solidFill>
                  <a:srgbClr val="3A3630"/>
                </a:solidFill>
                <a:latin typeface="Inter" pitchFamily="34" charset="0"/>
                <a:ea typeface="Inter" pitchFamily="34" charset="-122"/>
              </a:rPr>
              <a:t>Mukim</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0887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8512F"/>
                </a:solidFill>
                <a:latin typeface="Inter Bold" pitchFamily="34" charset="0"/>
                <a:ea typeface="Inter Bold" pitchFamily="34" charset="-122"/>
                <a:cs typeface="Inter Bold" pitchFamily="34" charset="-120"/>
              </a:rPr>
              <a:t>Thank You!</a:t>
            </a:r>
            <a:endParaRPr lang="en-US" sz="4450" dirty="0"/>
          </a:p>
        </p:txBody>
      </p:sp>
      <p:sp>
        <p:nvSpPr>
          <p:cNvPr id="4" name="Text 1"/>
          <p:cNvSpPr/>
          <p:nvPr/>
        </p:nvSpPr>
        <p:spPr>
          <a:xfrm>
            <a:off x="793790" y="445781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662345"/>
            <a:ext cx="2370415" cy="426244"/>
          </a:xfrm>
          <a:prstGeom prst="roundRect">
            <a:avLst>
              <a:gd name="adj" fmla="val 2145"/>
            </a:avLst>
          </a:prstGeom>
          <a:solidFill>
            <a:srgbClr val="E2ECDF"/>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29878" y="784741"/>
            <a:ext cx="181451" cy="181451"/>
          </a:xfrm>
          <a:prstGeom prst="rect">
            <a:avLst/>
          </a:prstGeom>
        </p:spPr>
      </p:pic>
      <p:sp>
        <p:nvSpPr>
          <p:cNvPr id="4" name="Text 1"/>
          <p:cNvSpPr/>
          <p:nvPr/>
        </p:nvSpPr>
        <p:spPr>
          <a:xfrm>
            <a:off x="1202055" y="730329"/>
            <a:ext cx="1826062" cy="290274"/>
          </a:xfrm>
          <a:prstGeom prst="rect">
            <a:avLst/>
          </a:prstGeom>
          <a:noFill/>
          <a:ln/>
        </p:spPr>
        <p:txBody>
          <a:bodyPr wrap="none" lIns="0" tIns="0" rIns="0" bIns="0" rtlCol="0" anchor="t"/>
          <a:lstStyle/>
          <a:p>
            <a:pPr marL="0" indent="0" algn="l">
              <a:lnSpc>
                <a:spcPts val="2250"/>
              </a:lnSpc>
              <a:buNone/>
            </a:pPr>
            <a:r>
              <a:rPr lang="en-US" sz="1400" dirty="0">
                <a:solidFill>
                  <a:srgbClr val="3A3630"/>
                </a:solidFill>
                <a:latin typeface="Inter" pitchFamily="34" charset="0"/>
                <a:ea typeface="Inter" pitchFamily="34" charset="-122"/>
                <a:cs typeface="Inter" pitchFamily="34" charset="-120"/>
              </a:rPr>
              <a:t>PROJECT OVERVIEW</a:t>
            </a:r>
            <a:endParaRPr lang="en-US" sz="1400" dirty="0"/>
          </a:p>
        </p:txBody>
      </p:sp>
      <p:sp>
        <p:nvSpPr>
          <p:cNvPr id="5" name="Text 2"/>
          <p:cNvSpPr/>
          <p:nvPr/>
        </p:nvSpPr>
        <p:spPr>
          <a:xfrm>
            <a:off x="793790" y="1179314"/>
            <a:ext cx="7937540" cy="566976"/>
          </a:xfrm>
          <a:prstGeom prst="rect">
            <a:avLst/>
          </a:prstGeom>
          <a:noFill/>
          <a:ln/>
        </p:spPr>
        <p:txBody>
          <a:bodyPr wrap="none" lIns="0" tIns="0" rIns="0" bIns="0" rtlCol="0" anchor="t"/>
          <a:lstStyle/>
          <a:p>
            <a:pPr marL="0" indent="0" algn="l">
              <a:lnSpc>
                <a:spcPts val="4450"/>
              </a:lnSpc>
              <a:buNone/>
            </a:pPr>
            <a:r>
              <a:rPr lang="en-US" sz="3550" b="1" dirty="0">
                <a:solidFill>
                  <a:srgbClr val="38512F"/>
                </a:solidFill>
                <a:latin typeface="Inter Bold" pitchFamily="34" charset="0"/>
                <a:ea typeface="Inter Bold" pitchFamily="34" charset="-122"/>
                <a:cs typeface="Inter Bold" pitchFamily="34" charset="-120"/>
              </a:rPr>
              <a:t>Revolutionising Smart Home Energy</a:t>
            </a:r>
            <a:endParaRPr lang="en-US" sz="3550" dirty="0"/>
          </a:p>
        </p:txBody>
      </p:sp>
      <p:sp>
        <p:nvSpPr>
          <p:cNvPr id="6" name="Text 3"/>
          <p:cNvSpPr/>
          <p:nvPr/>
        </p:nvSpPr>
        <p:spPr>
          <a:xfrm>
            <a:off x="793790" y="2547342"/>
            <a:ext cx="4205168" cy="2177415"/>
          </a:xfrm>
          <a:prstGeom prst="rect">
            <a:avLst/>
          </a:prstGeom>
          <a:noFill/>
          <a:ln/>
        </p:spPr>
        <p:txBody>
          <a:bodyPr wrap="square" lIns="0" tIns="0" rIns="0" bIns="0" rtlCol="0" anchor="t"/>
          <a:lstStyle/>
          <a:p>
            <a:pPr marL="0" indent="0" algn="l">
              <a:lnSpc>
                <a:spcPts val="2850"/>
              </a:lnSpc>
              <a:buNone/>
            </a:pPr>
            <a:r>
              <a:rPr lang="en-US" sz="1750" dirty="0">
                <a:solidFill>
                  <a:srgbClr val="3A3630"/>
                </a:solidFill>
                <a:latin typeface="Inter" pitchFamily="34" charset="0"/>
                <a:ea typeface="Inter" pitchFamily="34" charset="-122"/>
                <a:cs typeface="Inter" pitchFamily="34" charset="-120"/>
              </a:rPr>
              <a:t>This project introduces a comprehensive Smart Device Management System, meticulously designed to integrate and optimise energy consumption within modern smart homes.</a:t>
            </a:r>
            <a:endParaRPr lang="en-US" sz="1750" dirty="0"/>
          </a:p>
        </p:txBody>
      </p:sp>
      <p:sp>
        <p:nvSpPr>
          <p:cNvPr id="7" name="Text 4"/>
          <p:cNvSpPr/>
          <p:nvPr/>
        </p:nvSpPr>
        <p:spPr>
          <a:xfrm>
            <a:off x="793790" y="4928830"/>
            <a:ext cx="4205168" cy="2177415"/>
          </a:xfrm>
          <a:prstGeom prst="rect">
            <a:avLst/>
          </a:prstGeom>
          <a:noFill/>
          <a:ln/>
        </p:spPr>
        <p:txBody>
          <a:bodyPr wrap="square" lIns="0" tIns="0" rIns="0" bIns="0" rtlCol="0" anchor="t"/>
          <a:lstStyle/>
          <a:p>
            <a:pPr marL="0" indent="0" algn="l">
              <a:lnSpc>
                <a:spcPts val="2850"/>
              </a:lnSpc>
              <a:buNone/>
            </a:pPr>
            <a:r>
              <a:rPr lang="en-US" sz="1750" dirty="0">
                <a:solidFill>
                  <a:srgbClr val="3A3630"/>
                </a:solidFill>
                <a:latin typeface="Inter" pitchFamily="34" charset="0"/>
                <a:ea typeface="Inter" pitchFamily="34" charset="-122"/>
                <a:cs typeface="Inter" pitchFamily="34" charset="-120"/>
              </a:rPr>
              <a:t>The system provides a centralised platform for homeowners to monitor, control, and automate their smart devices, leading to enhanced energy efficiency, reduced utility costs, and a more comfortable living environment.</a:t>
            </a:r>
            <a:endParaRPr lang="en-US" sz="1750" dirty="0"/>
          </a:p>
        </p:txBody>
      </p:sp>
      <p:pic>
        <p:nvPicPr>
          <p:cNvPr id="8" name="Image 1" descr="preencoded.png"/>
          <p:cNvPicPr>
            <a:picLocks noChangeAspect="1"/>
          </p:cNvPicPr>
          <p:nvPr/>
        </p:nvPicPr>
        <p:blipFill>
          <a:blip r:embed="rId5"/>
          <a:stretch>
            <a:fillRect/>
          </a:stretch>
        </p:blipFill>
        <p:spPr>
          <a:xfrm>
            <a:off x="5559981" y="2341602"/>
            <a:ext cx="8284131" cy="49703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72239" y="527804"/>
            <a:ext cx="2004774" cy="336352"/>
          </a:xfrm>
          <a:prstGeom prst="roundRect">
            <a:avLst>
              <a:gd name="adj" fmla="val 2719"/>
            </a:avLst>
          </a:prstGeom>
          <a:solidFill>
            <a:srgbClr val="E2ECDF"/>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85944" y="620078"/>
            <a:ext cx="151686" cy="151686"/>
          </a:xfrm>
          <a:prstGeom prst="rect">
            <a:avLst/>
          </a:prstGeom>
        </p:spPr>
      </p:pic>
      <p:sp>
        <p:nvSpPr>
          <p:cNvPr id="4" name="Text 1"/>
          <p:cNvSpPr/>
          <p:nvPr/>
        </p:nvSpPr>
        <p:spPr>
          <a:xfrm>
            <a:off x="1113473" y="584597"/>
            <a:ext cx="1549837" cy="222766"/>
          </a:xfrm>
          <a:prstGeom prst="rect">
            <a:avLst/>
          </a:prstGeom>
          <a:noFill/>
          <a:ln/>
        </p:spPr>
        <p:txBody>
          <a:bodyPr wrap="none" lIns="0" tIns="0" rIns="0" bIns="0" rtlCol="0" anchor="t"/>
          <a:lstStyle/>
          <a:p>
            <a:pPr marL="0" indent="0" algn="l">
              <a:lnSpc>
                <a:spcPts val="1750"/>
              </a:lnSpc>
              <a:buNone/>
            </a:pPr>
            <a:r>
              <a:rPr lang="en-US" sz="1150" dirty="0">
                <a:solidFill>
                  <a:srgbClr val="3A3630"/>
                </a:solidFill>
                <a:latin typeface="Inter" pitchFamily="34" charset="0"/>
                <a:ea typeface="Inter" pitchFamily="34" charset="-122"/>
                <a:cs typeface="Inter" pitchFamily="34" charset="-120"/>
              </a:rPr>
              <a:t>MODULE DEFINITION</a:t>
            </a:r>
            <a:endParaRPr lang="en-US" sz="1150" dirty="0"/>
          </a:p>
        </p:txBody>
      </p:sp>
      <p:sp>
        <p:nvSpPr>
          <p:cNvPr id="5" name="Text 2"/>
          <p:cNvSpPr/>
          <p:nvPr/>
        </p:nvSpPr>
        <p:spPr>
          <a:xfrm>
            <a:off x="772239" y="927497"/>
            <a:ext cx="5904905" cy="474107"/>
          </a:xfrm>
          <a:prstGeom prst="rect">
            <a:avLst/>
          </a:prstGeom>
          <a:noFill/>
          <a:ln/>
        </p:spPr>
        <p:txBody>
          <a:bodyPr wrap="none" lIns="0" tIns="0" rIns="0" bIns="0" rtlCol="0" anchor="t"/>
          <a:lstStyle/>
          <a:p>
            <a:pPr marL="0" indent="0" algn="l">
              <a:lnSpc>
                <a:spcPts val="3700"/>
              </a:lnSpc>
              <a:buNone/>
            </a:pPr>
            <a:r>
              <a:rPr lang="en-US" sz="2950" b="1" dirty="0">
                <a:solidFill>
                  <a:srgbClr val="38512F"/>
                </a:solidFill>
                <a:latin typeface="Inter Bold" pitchFamily="34" charset="0"/>
                <a:ea typeface="Inter Bold" pitchFamily="34" charset="-122"/>
                <a:cs typeface="Inter Bold" pitchFamily="34" charset="-120"/>
              </a:rPr>
              <a:t>Understanding the Core Module</a:t>
            </a:r>
            <a:endParaRPr lang="en-US" sz="2950" dirty="0"/>
          </a:p>
        </p:txBody>
      </p:sp>
      <p:sp>
        <p:nvSpPr>
          <p:cNvPr id="6" name="Text 3"/>
          <p:cNvSpPr/>
          <p:nvPr/>
        </p:nvSpPr>
        <p:spPr>
          <a:xfrm>
            <a:off x="772239" y="2625328"/>
            <a:ext cx="3196828" cy="355521"/>
          </a:xfrm>
          <a:prstGeom prst="rect">
            <a:avLst/>
          </a:prstGeom>
          <a:noFill/>
          <a:ln/>
        </p:spPr>
        <p:txBody>
          <a:bodyPr wrap="none" lIns="0" tIns="0" rIns="0" bIns="0" rtlCol="0" anchor="t"/>
          <a:lstStyle/>
          <a:p>
            <a:pPr marL="0" indent="0" algn="l">
              <a:lnSpc>
                <a:spcPts val="2750"/>
              </a:lnSpc>
              <a:buNone/>
            </a:pPr>
            <a:r>
              <a:rPr lang="en-US" sz="2200" b="1" dirty="0">
                <a:solidFill>
                  <a:srgbClr val="38512F"/>
                </a:solidFill>
                <a:latin typeface="Inter Bold" pitchFamily="34" charset="0"/>
                <a:ea typeface="Inter Bold" pitchFamily="34" charset="-122"/>
                <a:cs typeface="Inter Bold" pitchFamily="34" charset="-120"/>
              </a:rPr>
              <a:t>Meaning of the Module</a:t>
            </a:r>
            <a:endParaRPr lang="en-US" sz="2200" dirty="0"/>
          </a:p>
        </p:txBody>
      </p:sp>
      <p:sp>
        <p:nvSpPr>
          <p:cNvPr id="7" name="Text 4"/>
          <p:cNvSpPr/>
          <p:nvPr/>
        </p:nvSpPr>
        <p:spPr>
          <a:xfrm>
            <a:off x="772239" y="3139321"/>
            <a:ext cx="8343900" cy="835462"/>
          </a:xfrm>
          <a:prstGeom prst="rect">
            <a:avLst/>
          </a:prstGeom>
          <a:noFill/>
          <a:ln/>
        </p:spPr>
        <p:txBody>
          <a:bodyPr wrap="square" lIns="0" tIns="0" rIns="0" bIns="0" rtlCol="0" anchor="t"/>
          <a:lstStyle/>
          <a:p>
            <a:pPr marL="0" indent="0" algn="l">
              <a:lnSpc>
                <a:spcPts val="2150"/>
              </a:lnSpc>
              <a:buNone/>
            </a:pPr>
            <a:r>
              <a:rPr lang="en-US" sz="1450" dirty="0">
                <a:solidFill>
                  <a:srgbClr val="3A3630"/>
                </a:solidFill>
                <a:latin typeface="Inter" pitchFamily="34" charset="0"/>
                <a:ea typeface="Inter" pitchFamily="34" charset="-122"/>
                <a:cs typeface="Inter" pitchFamily="34" charset="-120"/>
              </a:rPr>
              <a:t>The Smart Device Management module serves as the central brain of our energy management system. It's responsible for the seamless discovery, registration, and ongoing management of all smart devices within the home network.</a:t>
            </a:r>
            <a:endParaRPr lang="en-US" sz="1450" dirty="0"/>
          </a:p>
        </p:txBody>
      </p:sp>
      <p:sp>
        <p:nvSpPr>
          <p:cNvPr id="8" name="Text 5"/>
          <p:cNvSpPr/>
          <p:nvPr/>
        </p:nvSpPr>
        <p:spPr>
          <a:xfrm>
            <a:off x="772239" y="4133255"/>
            <a:ext cx="4901208" cy="355521"/>
          </a:xfrm>
          <a:prstGeom prst="rect">
            <a:avLst/>
          </a:prstGeom>
          <a:noFill/>
          <a:ln/>
        </p:spPr>
        <p:txBody>
          <a:bodyPr wrap="none" lIns="0" tIns="0" rIns="0" bIns="0" rtlCol="0" anchor="t"/>
          <a:lstStyle/>
          <a:p>
            <a:pPr marL="0" indent="0" algn="l">
              <a:lnSpc>
                <a:spcPts val="2750"/>
              </a:lnSpc>
              <a:buNone/>
            </a:pPr>
            <a:r>
              <a:rPr lang="en-US" sz="2200" b="1" dirty="0">
                <a:solidFill>
                  <a:srgbClr val="38512F"/>
                </a:solidFill>
                <a:latin typeface="Inter Bold" pitchFamily="34" charset="0"/>
                <a:ea typeface="Inter Bold" pitchFamily="34" charset="-122"/>
                <a:cs typeface="Inter Bold" pitchFamily="34" charset="-120"/>
              </a:rPr>
              <a:t>Activities Performed by the Module</a:t>
            </a:r>
            <a:endParaRPr lang="en-US" sz="2200" dirty="0"/>
          </a:p>
        </p:txBody>
      </p:sp>
      <p:sp>
        <p:nvSpPr>
          <p:cNvPr id="9" name="Text 6"/>
          <p:cNvSpPr/>
          <p:nvPr/>
        </p:nvSpPr>
        <p:spPr>
          <a:xfrm>
            <a:off x="772239" y="4647248"/>
            <a:ext cx="8343900" cy="1950030"/>
          </a:xfrm>
          <a:prstGeom prst="rect">
            <a:avLst/>
          </a:prstGeom>
          <a:noFill/>
          <a:ln/>
        </p:spPr>
        <p:txBody>
          <a:bodyPr wrap="square" lIns="0" tIns="0" rIns="0" bIns="0" rtlCol="0" anchor="t"/>
          <a:lstStyle/>
          <a:p>
            <a:pPr marL="342900" indent="-342900" algn="l">
              <a:lnSpc>
                <a:spcPts val="2150"/>
              </a:lnSpc>
              <a:buSzPct val="100000"/>
              <a:buChar char="•"/>
            </a:pPr>
            <a:r>
              <a:rPr lang="en-US" sz="1450" dirty="0">
                <a:solidFill>
                  <a:srgbClr val="3A3630"/>
                </a:solidFill>
                <a:latin typeface="Inter" pitchFamily="34" charset="0"/>
                <a:ea typeface="Inter" pitchFamily="34" charset="-122"/>
                <a:cs typeface="Inter" pitchFamily="34" charset="-120"/>
              </a:rPr>
              <a:t>Device Discovery &amp; Pairing: Automatically identifies and connects new smart devices.</a:t>
            </a:r>
            <a:endParaRPr lang="en-US" sz="1450" dirty="0"/>
          </a:p>
          <a:p>
            <a:pPr marL="342900" indent="-342900" algn="l">
              <a:lnSpc>
                <a:spcPts val="2150"/>
              </a:lnSpc>
              <a:buSzPct val="100000"/>
              <a:buChar char="•"/>
            </a:pPr>
            <a:r>
              <a:rPr lang="en-US" sz="1450" dirty="0">
                <a:solidFill>
                  <a:srgbClr val="3A3630"/>
                </a:solidFill>
                <a:latin typeface="Inter" pitchFamily="34" charset="0"/>
                <a:ea typeface="Inter" pitchFamily="34" charset="-122"/>
                <a:cs typeface="Inter" pitchFamily="34" charset="-120"/>
              </a:rPr>
              <a:t>Real-time Monitoring: Tracks energy usage and operational status of all connected devices.</a:t>
            </a:r>
            <a:endParaRPr lang="en-US" sz="1450" dirty="0"/>
          </a:p>
          <a:p>
            <a:pPr marL="342900" indent="-342900" algn="l">
              <a:lnSpc>
                <a:spcPts val="2150"/>
              </a:lnSpc>
              <a:buSzPct val="100000"/>
              <a:buChar char="•"/>
            </a:pPr>
            <a:r>
              <a:rPr lang="en-US" sz="1450" dirty="0">
                <a:solidFill>
                  <a:srgbClr val="3A3630"/>
                </a:solidFill>
                <a:latin typeface="Inter" pitchFamily="34" charset="0"/>
                <a:ea typeface="Inter" pitchFamily="34" charset="-122"/>
                <a:cs typeface="Inter" pitchFamily="34" charset="-120"/>
              </a:rPr>
              <a:t>Remote Control: Allows users to operate devices from anywhere.</a:t>
            </a:r>
            <a:endParaRPr lang="en-US" sz="1450" dirty="0"/>
          </a:p>
          <a:p>
            <a:pPr marL="342900" indent="-342900" algn="l">
              <a:lnSpc>
                <a:spcPts val="2150"/>
              </a:lnSpc>
              <a:buSzPct val="100000"/>
              <a:buChar char="•"/>
            </a:pPr>
            <a:r>
              <a:rPr lang="en-US" sz="1450" dirty="0">
                <a:solidFill>
                  <a:srgbClr val="3A3630"/>
                </a:solidFill>
                <a:latin typeface="Inter" pitchFamily="34" charset="0"/>
                <a:ea typeface="Inter" pitchFamily="34" charset="-122"/>
                <a:cs typeface="Inter" pitchFamily="34" charset="-120"/>
              </a:rPr>
              <a:t>Scheduling &amp; Automation: Enables predefined actions and rule-based automation for energy savings.</a:t>
            </a:r>
            <a:endParaRPr lang="en-US" sz="1450" dirty="0"/>
          </a:p>
          <a:p>
            <a:pPr marL="342900" indent="-342900" algn="l">
              <a:lnSpc>
                <a:spcPts val="2150"/>
              </a:lnSpc>
              <a:buSzPct val="100000"/>
              <a:buChar char="•"/>
            </a:pPr>
            <a:r>
              <a:rPr lang="en-US" sz="1450" dirty="0">
                <a:solidFill>
                  <a:srgbClr val="3A3630"/>
                </a:solidFill>
                <a:latin typeface="Inter" pitchFamily="34" charset="0"/>
                <a:ea typeface="Inter" pitchFamily="34" charset="-122"/>
                <a:cs typeface="Inter" pitchFamily="34" charset="-120"/>
              </a:rPr>
              <a:t>Reporting &amp; Analytics: Generates insights into energy consumption patterns.</a:t>
            </a:r>
            <a:endParaRPr lang="en-US" sz="1450" dirty="0"/>
          </a:p>
        </p:txBody>
      </p:sp>
      <p:pic>
        <p:nvPicPr>
          <p:cNvPr id="10" name="Image 1" descr="preencoded.png"/>
          <p:cNvPicPr>
            <a:picLocks noChangeAspect="1"/>
          </p:cNvPicPr>
          <p:nvPr/>
        </p:nvPicPr>
        <p:blipFill>
          <a:blip r:embed="rId5"/>
          <a:stretch>
            <a:fillRect/>
          </a:stretch>
        </p:blipFill>
        <p:spPr>
          <a:xfrm>
            <a:off x="9586436" y="1817727"/>
            <a:ext cx="4279225" cy="57055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79383" y="629960"/>
            <a:ext cx="3538895" cy="415885"/>
          </a:xfrm>
          <a:prstGeom prst="roundRect">
            <a:avLst>
              <a:gd name="adj" fmla="val 2199"/>
            </a:avLst>
          </a:prstGeom>
          <a:solidFill>
            <a:srgbClr val="E2ECDF"/>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12971" y="748784"/>
            <a:ext cx="178118" cy="178118"/>
          </a:xfrm>
          <a:prstGeom prst="rect">
            <a:avLst/>
          </a:prstGeom>
        </p:spPr>
      </p:pic>
      <p:sp>
        <p:nvSpPr>
          <p:cNvPr id="4" name="Text 1"/>
          <p:cNvSpPr/>
          <p:nvPr/>
        </p:nvSpPr>
        <p:spPr>
          <a:xfrm>
            <a:off x="1180148" y="696754"/>
            <a:ext cx="3004542" cy="282297"/>
          </a:xfrm>
          <a:prstGeom prst="rect">
            <a:avLst/>
          </a:prstGeom>
          <a:noFill/>
          <a:ln/>
        </p:spPr>
        <p:txBody>
          <a:bodyPr wrap="none" lIns="0" tIns="0" rIns="0" bIns="0" rtlCol="0" anchor="t"/>
          <a:lstStyle/>
          <a:p>
            <a:pPr marL="0" indent="0" algn="l">
              <a:lnSpc>
                <a:spcPts val="2200"/>
              </a:lnSpc>
              <a:buNone/>
            </a:pPr>
            <a:r>
              <a:rPr lang="en-US" sz="1400" dirty="0">
                <a:solidFill>
                  <a:srgbClr val="3A3630"/>
                </a:solidFill>
                <a:latin typeface="Inter" pitchFamily="34" charset="0"/>
                <a:ea typeface="Inter" pitchFamily="34" charset="-122"/>
                <a:cs typeface="Inter" pitchFamily="34" charset="-120"/>
              </a:rPr>
              <a:t>SYSTEM ARCHITECTURE CLASSES</a:t>
            </a:r>
            <a:endParaRPr lang="en-US" sz="1400" dirty="0"/>
          </a:p>
        </p:txBody>
      </p:sp>
      <p:sp>
        <p:nvSpPr>
          <p:cNvPr id="5" name="Text 2"/>
          <p:cNvSpPr/>
          <p:nvPr/>
        </p:nvSpPr>
        <p:spPr>
          <a:xfrm>
            <a:off x="779383" y="1133237"/>
            <a:ext cx="8853130" cy="556736"/>
          </a:xfrm>
          <a:prstGeom prst="rect">
            <a:avLst/>
          </a:prstGeom>
          <a:noFill/>
          <a:ln/>
        </p:spPr>
        <p:txBody>
          <a:bodyPr wrap="none" lIns="0" tIns="0" rIns="0" bIns="0" rtlCol="0" anchor="t"/>
          <a:lstStyle/>
          <a:p>
            <a:pPr marL="0" indent="0" algn="l">
              <a:lnSpc>
                <a:spcPts val="4350"/>
              </a:lnSpc>
              <a:buNone/>
            </a:pPr>
            <a:r>
              <a:rPr lang="en-US" sz="3500" b="1" dirty="0">
                <a:solidFill>
                  <a:srgbClr val="38512F"/>
                </a:solidFill>
                <a:latin typeface="Inter Bold" pitchFamily="34" charset="0"/>
                <a:ea typeface="Inter Bold" pitchFamily="34" charset="-122"/>
                <a:cs typeface="Inter Bold" pitchFamily="34" charset="-120"/>
              </a:rPr>
              <a:t>Key Components of Device Management</a:t>
            </a:r>
            <a:endParaRPr lang="en-US" sz="3500" dirty="0"/>
          </a:p>
        </p:txBody>
      </p:sp>
      <p:sp>
        <p:nvSpPr>
          <p:cNvPr id="6" name="Shape 3"/>
          <p:cNvSpPr/>
          <p:nvPr/>
        </p:nvSpPr>
        <p:spPr>
          <a:xfrm>
            <a:off x="779383" y="2351842"/>
            <a:ext cx="6426518" cy="2347555"/>
          </a:xfrm>
          <a:prstGeom prst="roundRect">
            <a:avLst>
              <a:gd name="adj" fmla="val 6232"/>
            </a:avLst>
          </a:prstGeom>
          <a:solidFill>
            <a:srgbClr val="FEF5E7"/>
          </a:solidFill>
          <a:ln/>
        </p:spPr>
      </p:sp>
      <p:sp>
        <p:nvSpPr>
          <p:cNvPr id="7" name="Shape 4"/>
          <p:cNvSpPr/>
          <p:nvPr/>
        </p:nvSpPr>
        <p:spPr>
          <a:xfrm>
            <a:off x="779383" y="2321362"/>
            <a:ext cx="6426518" cy="121920"/>
          </a:xfrm>
          <a:prstGeom prst="roundRect">
            <a:avLst>
              <a:gd name="adj" fmla="val 7500"/>
            </a:avLst>
          </a:prstGeom>
          <a:solidFill>
            <a:srgbClr val="38512F"/>
          </a:solidFill>
          <a:ln/>
        </p:spPr>
      </p:sp>
      <p:sp>
        <p:nvSpPr>
          <p:cNvPr id="8" name="Shape 5"/>
          <p:cNvSpPr/>
          <p:nvPr/>
        </p:nvSpPr>
        <p:spPr>
          <a:xfrm>
            <a:off x="3658612" y="2017871"/>
            <a:ext cx="668060" cy="668060"/>
          </a:xfrm>
          <a:prstGeom prst="roundRect">
            <a:avLst>
              <a:gd name="adj" fmla="val 136874"/>
            </a:avLst>
          </a:prstGeom>
          <a:solidFill>
            <a:srgbClr val="38512F"/>
          </a:solidFill>
          <a:ln/>
        </p:spPr>
      </p:sp>
      <p:sp>
        <p:nvSpPr>
          <p:cNvPr id="9" name="Text 6"/>
          <p:cNvSpPr/>
          <p:nvPr/>
        </p:nvSpPr>
        <p:spPr>
          <a:xfrm>
            <a:off x="3858994" y="2184916"/>
            <a:ext cx="267176" cy="333970"/>
          </a:xfrm>
          <a:prstGeom prst="rect">
            <a:avLst/>
          </a:prstGeom>
          <a:noFill/>
          <a:ln/>
        </p:spPr>
        <p:txBody>
          <a:bodyPr wrap="none" lIns="0" tIns="0" rIns="0" bIns="0" rtlCol="0" anchor="t"/>
          <a:lstStyle/>
          <a:p>
            <a:pPr marL="0" indent="0" algn="l">
              <a:lnSpc>
                <a:spcPts val="3300"/>
              </a:lnSpc>
              <a:buNone/>
            </a:pPr>
            <a:r>
              <a:rPr lang="en-US" sz="2100" b="1" dirty="0">
                <a:solidFill>
                  <a:srgbClr val="FFFFFF"/>
                </a:solidFill>
                <a:latin typeface="Inter Bold" pitchFamily="34" charset="0"/>
                <a:ea typeface="Inter Bold" pitchFamily="34" charset="-122"/>
                <a:cs typeface="Inter Bold" pitchFamily="34" charset="-120"/>
              </a:rPr>
              <a:t>1</a:t>
            </a:r>
            <a:endParaRPr lang="en-US" sz="2100" dirty="0"/>
          </a:p>
        </p:txBody>
      </p:sp>
      <p:sp>
        <p:nvSpPr>
          <p:cNvPr id="10" name="Text 7"/>
          <p:cNvSpPr/>
          <p:nvPr/>
        </p:nvSpPr>
        <p:spPr>
          <a:xfrm>
            <a:off x="1032510" y="2908578"/>
            <a:ext cx="3538538" cy="347901"/>
          </a:xfrm>
          <a:prstGeom prst="rect">
            <a:avLst/>
          </a:prstGeom>
          <a:noFill/>
          <a:ln/>
        </p:spPr>
        <p:txBody>
          <a:bodyPr wrap="none" lIns="0" tIns="0" rIns="0" bIns="0" rtlCol="0" anchor="t"/>
          <a:lstStyle/>
          <a:p>
            <a:pPr marL="0" indent="0" algn="l">
              <a:lnSpc>
                <a:spcPts val="2700"/>
              </a:lnSpc>
              <a:buNone/>
            </a:pPr>
            <a:r>
              <a:rPr lang="en-US" sz="2150" b="1" dirty="0">
                <a:solidFill>
                  <a:srgbClr val="3A3630"/>
                </a:solidFill>
                <a:latin typeface="Inter Bold" pitchFamily="34" charset="0"/>
                <a:ea typeface="Inter Bold" pitchFamily="34" charset="-122"/>
                <a:cs typeface="Inter Bold" pitchFamily="34" charset="-120"/>
              </a:rPr>
              <a:t>Device (The Entity/Model)</a:t>
            </a:r>
            <a:endParaRPr lang="en-US" sz="2150" dirty="0"/>
          </a:p>
        </p:txBody>
      </p:sp>
      <p:sp>
        <p:nvSpPr>
          <p:cNvPr id="11" name="Text 8"/>
          <p:cNvSpPr/>
          <p:nvPr/>
        </p:nvSpPr>
        <p:spPr>
          <a:xfrm>
            <a:off x="1032510" y="3387566"/>
            <a:ext cx="5920264" cy="1058704"/>
          </a:xfrm>
          <a:prstGeom prst="rect">
            <a:avLst/>
          </a:prstGeom>
          <a:noFill/>
          <a:ln/>
        </p:spPr>
        <p:txBody>
          <a:bodyPr wrap="square" lIns="0" tIns="0" rIns="0" bIns="0" rtlCol="0" anchor="t"/>
          <a:lstStyle/>
          <a:p>
            <a:pPr marL="0" indent="0" algn="l">
              <a:lnSpc>
                <a:spcPts val="2750"/>
              </a:lnSpc>
              <a:buNone/>
            </a:pPr>
            <a:r>
              <a:rPr lang="en-US" sz="1750" dirty="0">
                <a:solidFill>
                  <a:srgbClr val="3A3630"/>
                </a:solidFill>
                <a:latin typeface="Inter" pitchFamily="34" charset="0"/>
                <a:ea typeface="Inter" pitchFamily="34" charset="-122"/>
                <a:cs typeface="Inter" pitchFamily="34" charset="-120"/>
              </a:rPr>
              <a:t>Represents the data structure for a smart device, including properties like ID, name, type, status, and energy consumption metrics.</a:t>
            </a:r>
            <a:endParaRPr lang="en-US" sz="1750" dirty="0"/>
          </a:p>
        </p:txBody>
      </p:sp>
      <p:sp>
        <p:nvSpPr>
          <p:cNvPr id="12" name="Shape 9"/>
          <p:cNvSpPr/>
          <p:nvPr/>
        </p:nvSpPr>
        <p:spPr>
          <a:xfrm>
            <a:off x="7424499" y="2351842"/>
            <a:ext cx="6426518" cy="2347555"/>
          </a:xfrm>
          <a:prstGeom prst="roundRect">
            <a:avLst>
              <a:gd name="adj" fmla="val 6232"/>
            </a:avLst>
          </a:prstGeom>
          <a:solidFill>
            <a:srgbClr val="FEF5E7"/>
          </a:solidFill>
          <a:ln/>
        </p:spPr>
      </p:sp>
      <p:sp>
        <p:nvSpPr>
          <p:cNvPr id="13" name="Shape 10"/>
          <p:cNvSpPr/>
          <p:nvPr/>
        </p:nvSpPr>
        <p:spPr>
          <a:xfrm>
            <a:off x="7424499" y="2321362"/>
            <a:ext cx="6426518" cy="121920"/>
          </a:xfrm>
          <a:prstGeom prst="roundRect">
            <a:avLst>
              <a:gd name="adj" fmla="val 7500"/>
            </a:avLst>
          </a:prstGeom>
          <a:solidFill>
            <a:srgbClr val="38512F"/>
          </a:solidFill>
          <a:ln/>
        </p:spPr>
      </p:sp>
      <p:sp>
        <p:nvSpPr>
          <p:cNvPr id="14" name="Shape 11"/>
          <p:cNvSpPr/>
          <p:nvPr/>
        </p:nvSpPr>
        <p:spPr>
          <a:xfrm>
            <a:off x="10303728" y="2017871"/>
            <a:ext cx="668060" cy="668060"/>
          </a:xfrm>
          <a:prstGeom prst="roundRect">
            <a:avLst>
              <a:gd name="adj" fmla="val 136874"/>
            </a:avLst>
          </a:prstGeom>
          <a:solidFill>
            <a:srgbClr val="38512F"/>
          </a:solidFill>
          <a:ln/>
        </p:spPr>
      </p:sp>
      <p:sp>
        <p:nvSpPr>
          <p:cNvPr id="15" name="Text 12"/>
          <p:cNvSpPr/>
          <p:nvPr/>
        </p:nvSpPr>
        <p:spPr>
          <a:xfrm>
            <a:off x="10504110" y="2184916"/>
            <a:ext cx="267176" cy="333970"/>
          </a:xfrm>
          <a:prstGeom prst="rect">
            <a:avLst/>
          </a:prstGeom>
          <a:noFill/>
          <a:ln/>
        </p:spPr>
        <p:txBody>
          <a:bodyPr wrap="none" lIns="0" tIns="0" rIns="0" bIns="0" rtlCol="0" anchor="t"/>
          <a:lstStyle/>
          <a:p>
            <a:pPr marL="0" indent="0" algn="l">
              <a:lnSpc>
                <a:spcPts val="3300"/>
              </a:lnSpc>
              <a:buNone/>
            </a:pPr>
            <a:r>
              <a:rPr lang="en-US" sz="2100" b="1" dirty="0">
                <a:solidFill>
                  <a:srgbClr val="FFFFFF"/>
                </a:solidFill>
                <a:latin typeface="Inter Bold" pitchFamily="34" charset="0"/>
                <a:ea typeface="Inter Bold" pitchFamily="34" charset="-122"/>
                <a:cs typeface="Inter Bold" pitchFamily="34" charset="-120"/>
              </a:rPr>
              <a:t>2</a:t>
            </a:r>
            <a:endParaRPr lang="en-US" sz="2100" dirty="0"/>
          </a:p>
        </p:txBody>
      </p:sp>
      <p:sp>
        <p:nvSpPr>
          <p:cNvPr id="16" name="Text 13"/>
          <p:cNvSpPr/>
          <p:nvPr/>
        </p:nvSpPr>
        <p:spPr>
          <a:xfrm>
            <a:off x="7677626" y="2908578"/>
            <a:ext cx="2783681" cy="347901"/>
          </a:xfrm>
          <a:prstGeom prst="rect">
            <a:avLst/>
          </a:prstGeom>
          <a:noFill/>
          <a:ln/>
        </p:spPr>
        <p:txBody>
          <a:bodyPr wrap="none" lIns="0" tIns="0" rIns="0" bIns="0" rtlCol="0" anchor="t"/>
          <a:lstStyle/>
          <a:p>
            <a:pPr marL="0" indent="0" algn="l">
              <a:lnSpc>
                <a:spcPts val="2700"/>
              </a:lnSpc>
              <a:buNone/>
            </a:pPr>
            <a:r>
              <a:rPr lang="en-US" sz="2150" b="1" dirty="0">
                <a:solidFill>
                  <a:srgbClr val="3A3630"/>
                </a:solidFill>
                <a:latin typeface="Inter Bold" pitchFamily="34" charset="0"/>
                <a:ea typeface="Inter Bold" pitchFamily="34" charset="-122"/>
                <a:cs typeface="Inter Bold" pitchFamily="34" charset="-120"/>
              </a:rPr>
              <a:t>Device Controller</a:t>
            </a:r>
            <a:endParaRPr lang="en-US" sz="2150" dirty="0"/>
          </a:p>
        </p:txBody>
      </p:sp>
      <p:sp>
        <p:nvSpPr>
          <p:cNvPr id="17" name="Text 14"/>
          <p:cNvSpPr/>
          <p:nvPr/>
        </p:nvSpPr>
        <p:spPr>
          <a:xfrm>
            <a:off x="7677626" y="3387566"/>
            <a:ext cx="5920264" cy="1058704"/>
          </a:xfrm>
          <a:prstGeom prst="rect">
            <a:avLst/>
          </a:prstGeom>
          <a:noFill/>
          <a:ln/>
        </p:spPr>
        <p:txBody>
          <a:bodyPr wrap="square" lIns="0" tIns="0" rIns="0" bIns="0" rtlCol="0" anchor="t"/>
          <a:lstStyle/>
          <a:p>
            <a:pPr marL="0" indent="0" algn="l">
              <a:lnSpc>
                <a:spcPts val="2750"/>
              </a:lnSpc>
              <a:buNone/>
            </a:pPr>
            <a:r>
              <a:rPr lang="en-US" sz="1750" dirty="0">
                <a:solidFill>
                  <a:srgbClr val="3A3630"/>
                </a:solidFill>
                <a:latin typeface="Inter" pitchFamily="34" charset="0"/>
                <a:ea typeface="Inter" pitchFamily="34" charset="-122"/>
                <a:cs typeface="Inter" pitchFamily="34" charset="-120"/>
              </a:rPr>
              <a:t>Handles incoming API requests, orchestrating interactions between the user interface and the business logic layer.</a:t>
            </a:r>
            <a:endParaRPr lang="en-US" sz="1750" dirty="0"/>
          </a:p>
        </p:txBody>
      </p:sp>
      <p:sp>
        <p:nvSpPr>
          <p:cNvPr id="18" name="Shape 15"/>
          <p:cNvSpPr/>
          <p:nvPr/>
        </p:nvSpPr>
        <p:spPr>
          <a:xfrm>
            <a:off x="779383" y="5251966"/>
            <a:ext cx="6426518" cy="2347555"/>
          </a:xfrm>
          <a:prstGeom prst="roundRect">
            <a:avLst>
              <a:gd name="adj" fmla="val 6232"/>
            </a:avLst>
          </a:prstGeom>
          <a:solidFill>
            <a:srgbClr val="FEF5E7"/>
          </a:solidFill>
          <a:ln/>
        </p:spPr>
      </p:sp>
      <p:sp>
        <p:nvSpPr>
          <p:cNvPr id="19" name="Shape 16"/>
          <p:cNvSpPr/>
          <p:nvPr/>
        </p:nvSpPr>
        <p:spPr>
          <a:xfrm>
            <a:off x="779383" y="5221486"/>
            <a:ext cx="6426518" cy="121920"/>
          </a:xfrm>
          <a:prstGeom prst="roundRect">
            <a:avLst>
              <a:gd name="adj" fmla="val 7500"/>
            </a:avLst>
          </a:prstGeom>
          <a:solidFill>
            <a:srgbClr val="38512F"/>
          </a:solidFill>
          <a:ln/>
        </p:spPr>
      </p:sp>
      <p:sp>
        <p:nvSpPr>
          <p:cNvPr id="20" name="Shape 17"/>
          <p:cNvSpPr/>
          <p:nvPr/>
        </p:nvSpPr>
        <p:spPr>
          <a:xfrm>
            <a:off x="3658612" y="4917996"/>
            <a:ext cx="668060" cy="668060"/>
          </a:xfrm>
          <a:prstGeom prst="roundRect">
            <a:avLst>
              <a:gd name="adj" fmla="val 136874"/>
            </a:avLst>
          </a:prstGeom>
          <a:solidFill>
            <a:srgbClr val="38512F"/>
          </a:solidFill>
          <a:ln/>
        </p:spPr>
      </p:sp>
      <p:sp>
        <p:nvSpPr>
          <p:cNvPr id="21" name="Text 18"/>
          <p:cNvSpPr/>
          <p:nvPr/>
        </p:nvSpPr>
        <p:spPr>
          <a:xfrm>
            <a:off x="3858994" y="5085040"/>
            <a:ext cx="267176" cy="333970"/>
          </a:xfrm>
          <a:prstGeom prst="rect">
            <a:avLst/>
          </a:prstGeom>
          <a:noFill/>
          <a:ln/>
        </p:spPr>
        <p:txBody>
          <a:bodyPr wrap="none" lIns="0" tIns="0" rIns="0" bIns="0" rtlCol="0" anchor="t"/>
          <a:lstStyle/>
          <a:p>
            <a:pPr marL="0" indent="0" algn="l">
              <a:lnSpc>
                <a:spcPts val="3300"/>
              </a:lnSpc>
              <a:buNone/>
            </a:pPr>
            <a:r>
              <a:rPr lang="en-US" sz="2100" b="1" dirty="0">
                <a:solidFill>
                  <a:srgbClr val="FFFFFF"/>
                </a:solidFill>
                <a:latin typeface="Inter Bold" pitchFamily="34" charset="0"/>
                <a:ea typeface="Inter Bold" pitchFamily="34" charset="-122"/>
                <a:cs typeface="Inter Bold" pitchFamily="34" charset="-120"/>
              </a:rPr>
              <a:t>3</a:t>
            </a:r>
            <a:endParaRPr lang="en-US" sz="2100" dirty="0"/>
          </a:p>
        </p:txBody>
      </p:sp>
      <p:sp>
        <p:nvSpPr>
          <p:cNvPr id="22" name="Text 19"/>
          <p:cNvSpPr/>
          <p:nvPr/>
        </p:nvSpPr>
        <p:spPr>
          <a:xfrm>
            <a:off x="1032510" y="5808702"/>
            <a:ext cx="4947404" cy="347901"/>
          </a:xfrm>
          <a:prstGeom prst="rect">
            <a:avLst/>
          </a:prstGeom>
          <a:noFill/>
          <a:ln/>
        </p:spPr>
        <p:txBody>
          <a:bodyPr wrap="none" lIns="0" tIns="0" rIns="0" bIns="0" rtlCol="0" anchor="t"/>
          <a:lstStyle/>
          <a:p>
            <a:pPr marL="0" indent="0" algn="l">
              <a:lnSpc>
                <a:spcPts val="2700"/>
              </a:lnSpc>
              <a:buNone/>
            </a:pPr>
            <a:r>
              <a:rPr lang="en-US" sz="2150" b="1" dirty="0">
                <a:solidFill>
                  <a:srgbClr val="3A3630"/>
                </a:solidFill>
                <a:latin typeface="Inter Bold" pitchFamily="34" charset="0"/>
                <a:ea typeface="Inter Bold" pitchFamily="34" charset="-122"/>
                <a:cs typeface="Inter Bold" pitchFamily="34" charset="-120"/>
              </a:rPr>
              <a:t>Device Service (The Business Logic)</a:t>
            </a:r>
            <a:endParaRPr lang="en-US" sz="2150" dirty="0"/>
          </a:p>
        </p:txBody>
      </p:sp>
      <p:sp>
        <p:nvSpPr>
          <p:cNvPr id="23" name="Text 20"/>
          <p:cNvSpPr/>
          <p:nvPr/>
        </p:nvSpPr>
        <p:spPr>
          <a:xfrm>
            <a:off x="1032510" y="6287691"/>
            <a:ext cx="5920264" cy="1058704"/>
          </a:xfrm>
          <a:prstGeom prst="rect">
            <a:avLst/>
          </a:prstGeom>
          <a:noFill/>
          <a:ln/>
        </p:spPr>
        <p:txBody>
          <a:bodyPr wrap="square" lIns="0" tIns="0" rIns="0" bIns="0" rtlCol="0" anchor="t"/>
          <a:lstStyle/>
          <a:p>
            <a:pPr marL="0" indent="0" algn="l">
              <a:lnSpc>
                <a:spcPts val="2750"/>
              </a:lnSpc>
              <a:buNone/>
            </a:pPr>
            <a:r>
              <a:rPr lang="en-US" sz="1750" dirty="0">
                <a:solidFill>
                  <a:srgbClr val="3A3630"/>
                </a:solidFill>
                <a:latin typeface="Inter" pitchFamily="34" charset="0"/>
                <a:ea typeface="Inter" pitchFamily="34" charset="-122"/>
                <a:cs typeface="Inter" pitchFamily="34" charset="-120"/>
              </a:rPr>
              <a:t>Encapsulates the core functionalities related to device management, such as adding, updating, deleting, and querying devices.</a:t>
            </a:r>
            <a:endParaRPr lang="en-US" sz="1750" dirty="0"/>
          </a:p>
        </p:txBody>
      </p:sp>
      <p:sp>
        <p:nvSpPr>
          <p:cNvPr id="24" name="Shape 21"/>
          <p:cNvSpPr/>
          <p:nvPr/>
        </p:nvSpPr>
        <p:spPr>
          <a:xfrm>
            <a:off x="7424499" y="5251966"/>
            <a:ext cx="6426518" cy="2347555"/>
          </a:xfrm>
          <a:prstGeom prst="roundRect">
            <a:avLst>
              <a:gd name="adj" fmla="val 6232"/>
            </a:avLst>
          </a:prstGeom>
          <a:solidFill>
            <a:srgbClr val="FEF5E7"/>
          </a:solidFill>
          <a:ln/>
        </p:spPr>
      </p:sp>
      <p:sp>
        <p:nvSpPr>
          <p:cNvPr id="25" name="Shape 22"/>
          <p:cNvSpPr/>
          <p:nvPr/>
        </p:nvSpPr>
        <p:spPr>
          <a:xfrm>
            <a:off x="7424499" y="5221486"/>
            <a:ext cx="6426518" cy="121920"/>
          </a:xfrm>
          <a:prstGeom prst="roundRect">
            <a:avLst>
              <a:gd name="adj" fmla="val 7500"/>
            </a:avLst>
          </a:prstGeom>
          <a:solidFill>
            <a:srgbClr val="38512F"/>
          </a:solidFill>
          <a:ln/>
        </p:spPr>
      </p:sp>
      <p:sp>
        <p:nvSpPr>
          <p:cNvPr id="26" name="Shape 23"/>
          <p:cNvSpPr/>
          <p:nvPr/>
        </p:nvSpPr>
        <p:spPr>
          <a:xfrm>
            <a:off x="10303728" y="4917996"/>
            <a:ext cx="668060" cy="668060"/>
          </a:xfrm>
          <a:prstGeom prst="roundRect">
            <a:avLst>
              <a:gd name="adj" fmla="val 136874"/>
            </a:avLst>
          </a:prstGeom>
          <a:solidFill>
            <a:srgbClr val="38512F"/>
          </a:solidFill>
          <a:ln/>
        </p:spPr>
      </p:sp>
      <p:sp>
        <p:nvSpPr>
          <p:cNvPr id="27" name="Text 24"/>
          <p:cNvSpPr/>
          <p:nvPr/>
        </p:nvSpPr>
        <p:spPr>
          <a:xfrm>
            <a:off x="10504110" y="5085040"/>
            <a:ext cx="267176" cy="333970"/>
          </a:xfrm>
          <a:prstGeom prst="rect">
            <a:avLst/>
          </a:prstGeom>
          <a:noFill/>
          <a:ln/>
        </p:spPr>
        <p:txBody>
          <a:bodyPr wrap="none" lIns="0" tIns="0" rIns="0" bIns="0" rtlCol="0" anchor="t"/>
          <a:lstStyle/>
          <a:p>
            <a:pPr marL="0" indent="0" algn="l">
              <a:lnSpc>
                <a:spcPts val="3300"/>
              </a:lnSpc>
              <a:buNone/>
            </a:pPr>
            <a:r>
              <a:rPr lang="en-US" sz="2100" b="1" dirty="0">
                <a:solidFill>
                  <a:srgbClr val="FFFFFF"/>
                </a:solidFill>
                <a:latin typeface="Inter Bold" pitchFamily="34" charset="0"/>
                <a:ea typeface="Inter Bold" pitchFamily="34" charset="-122"/>
                <a:cs typeface="Inter Bold" pitchFamily="34" charset="-120"/>
              </a:rPr>
              <a:t>4</a:t>
            </a:r>
            <a:endParaRPr lang="en-US" sz="2100" dirty="0"/>
          </a:p>
        </p:txBody>
      </p:sp>
      <p:sp>
        <p:nvSpPr>
          <p:cNvPr id="28" name="Text 25"/>
          <p:cNvSpPr/>
          <p:nvPr/>
        </p:nvSpPr>
        <p:spPr>
          <a:xfrm>
            <a:off x="7677626" y="5808702"/>
            <a:ext cx="4791789" cy="347901"/>
          </a:xfrm>
          <a:prstGeom prst="rect">
            <a:avLst/>
          </a:prstGeom>
          <a:noFill/>
          <a:ln/>
        </p:spPr>
        <p:txBody>
          <a:bodyPr wrap="none" lIns="0" tIns="0" rIns="0" bIns="0" rtlCol="0" anchor="t"/>
          <a:lstStyle/>
          <a:p>
            <a:pPr marL="0" indent="0" algn="l">
              <a:lnSpc>
                <a:spcPts val="2700"/>
              </a:lnSpc>
              <a:buNone/>
            </a:pPr>
            <a:r>
              <a:rPr lang="en-US" sz="2150" b="1" dirty="0">
                <a:solidFill>
                  <a:srgbClr val="3A3630"/>
                </a:solidFill>
                <a:latin typeface="Inter Bold" pitchFamily="34" charset="0"/>
                <a:ea typeface="Inter Bold" pitchFamily="34" charset="-122"/>
                <a:cs typeface="Inter Bold" pitchFamily="34" charset="-120"/>
              </a:rPr>
              <a:t>Device Repository (The Data Layer)</a:t>
            </a:r>
            <a:endParaRPr lang="en-US" sz="2150" dirty="0"/>
          </a:p>
        </p:txBody>
      </p:sp>
      <p:sp>
        <p:nvSpPr>
          <p:cNvPr id="29" name="Text 26"/>
          <p:cNvSpPr/>
          <p:nvPr/>
        </p:nvSpPr>
        <p:spPr>
          <a:xfrm>
            <a:off x="7677626" y="6287691"/>
            <a:ext cx="5920264" cy="705803"/>
          </a:xfrm>
          <a:prstGeom prst="rect">
            <a:avLst/>
          </a:prstGeom>
          <a:noFill/>
          <a:ln/>
        </p:spPr>
        <p:txBody>
          <a:bodyPr wrap="square" lIns="0" tIns="0" rIns="0" bIns="0" rtlCol="0" anchor="t"/>
          <a:lstStyle/>
          <a:p>
            <a:pPr marL="0" indent="0" algn="l">
              <a:lnSpc>
                <a:spcPts val="2750"/>
              </a:lnSpc>
              <a:buNone/>
            </a:pPr>
            <a:r>
              <a:rPr lang="en-US" sz="1750" dirty="0">
                <a:solidFill>
                  <a:srgbClr val="3A3630"/>
                </a:solidFill>
                <a:latin typeface="Inter" pitchFamily="34" charset="0"/>
                <a:ea typeface="Inter" pitchFamily="34" charset="-122"/>
                <a:cs typeface="Inter" pitchFamily="34" charset="-120"/>
              </a:rPr>
              <a:t>Manages data persistence, interacting with the database to store and retrieve device information.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810816"/>
            <a:ext cx="4508659" cy="426244"/>
          </a:xfrm>
          <a:prstGeom prst="roundRect">
            <a:avLst>
              <a:gd name="adj" fmla="val 2145"/>
            </a:avLst>
          </a:prstGeom>
          <a:solidFill>
            <a:srgbClr val="E2ECDF"/>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29878" y="933212"/>
            <a:ext cx="181451" cy="181451"/>
          </a:xfrm>
          <a:prstGeom prst="rect">
            <a:avLst/>
          </a:prstGeom>
        </p:spPr>
      </p:pic>
      <p:sp>
        <p:nvSpPr>
          <p:cNvPr id="4" name="Text 1"/>
          <p:cNvSpPr/>
          <p:nvPr/>
        </p:nvSpPr>
        <p:spPr>
          <a:xfrm>
            <a:off x="1202055" y="878800"/>
            <a:ext cx="3964305" cy="290274"/>
          </a:xfrm>
          <a:prstGeom prst="rect">
            <a:avLst/>
          </a:prstGeom>
          <a:noFill/>
          <a:ln/>
        </p:spPr>
        <p:txBody>
          <a:bodyPr wrap="none" lIns="0" tIns="0" rIns="0" bIns="0" rtlCol="0" anchor="t"/>
          <a:lstStyle/>
          <a:p>
            <a:pPr marL="0" indent="0" algn="l">
              <a:lnSpc>
                <a:spcPts val="2250"/>
              </a:lnSpc>
              <a:buNone/>
            </a:pPr>
            <a:r>
              <a:rPr lang="en-US" sz="1400" dirty="0">
                <a:solidFill>
                  <a:srgbClr val="3A3630"/>
                </a:solidFill>
                <a:latin typeface="Inter" pitchFamily="34" charset="0"/>
                <a:ea typeface="Inter" pitchFamily="34" charset="-122"/>
                <a:cs typeface="Inter" pitchFamily="34" charset="-120"/>
              </a:rPr>
              <a:t>AUTHENTICATION MODULE CLASS DIAGRAM</a:t>
            </a:r>
            <a:endParaRPr lang="en-US" sz="1400" dirty="0"/>
          </a:p>
        </p:txBody>
      </p:sp>
      <p:sp>
        <p:nvSpPr>
          <p:cNvPr id="5" name="Text 2"/>
          <p:cNvSpPr/>
          <p:nvPr/>
        </p:nvSpPr>
        <p:spPr>
          <a:xfrm>
            <a:off x="793790" y="1327785"/>
            <a:ext cx="5978723" cy="566976"/>
          </a:xfrm>
          <a:prstGeom prst="rect">
            <a:avLst/>
          </a:prstGeom>
          <a:noFill/>
          <a:ln/>
        </p:spPr>
        <p:txBody>
          <a:bodyPr wrap="none" lIns="0" tIns="0" rIns="0" bIns="0" rtlCol="0" anchor="t"/>
          <a:lstStyle/>
          <a:p>
            <a:pPr marL="0" indent="0" algn="l">
              <a:lnSpc>
                <a:spcPts val="4450"/>
              </a:lnSpc>
              <a:buNone/>
            </a:pPr>
            <a:r>
              <a:rPr lang="en-US" sz="3550" b="1" dirty="0">
                <a:solidFill>
                  <a:srgbClr val="38512F"/>
                </a:solidFill>
                <a:latin typeface="Inter Bold" pitchFamily="34" charset="0"/>
                <a:ea typeface="Inter Bold" pitchFamily="34" charset="-122"/>
                <a:cs typeface="Inter Bold" pitchFamily="34" charset="-120"/>
              </a:rPr>
              <a:t>Securing Your Smart Home</a:t>
            </a:r>
            <a:endParaRPr lang="en-US" sz="3550" dirty="0"/>
          </a:p>
        </p:txBody>
      </p:sp>
      <p:pic>
        <p:nvPicPr>
          <p:cNvPr id="6" name="Image 1" descr="preencoded.png"/>
          <p:cNvPicPr>
            <a:picLocks noChangeAspect="1"/>
          </p:cNvPicPr>
          <p:nvPr/>
        </p:nvPicPr>
        <p:blipFill>
          <a:blip r:embed="rId5"/>
          <a:stretch>
            <a:fillRect/>
          </a:stretch>
        </p:blipFill>
        <p:spPr>
          <a:xfrm>
            <a:off x="793790" y="2234922"/>
            <a:ext cx="13042821" cy="5183743"/>
          </a:xfrm>
          <a:prstGeom prst="rect">
            <a:avLst/>
          </a:prstGeom>
        </p:spPr>
      </p:pic>
      <p:sp>
        <p:nvSpPr>
          <p:cNvPr id="7" name="Text 3"/>
          <p:cNvSpPr/>
          <p:nvPr/>
        </p:nvSpPr>
        <p:spPr>
          <a:xfrm>
            <a:off x="1750669" y="5736194"/>
            <a:ext cx="2861778" cy="357722"/>
          </a:xfrm>
          <a:prstGeom prst="rect">
            <a:avLst/>
          </a:prstGeom>
          <a:noFill/>
          <a:ln/>
        </p:spPr>
        <p:txBody>
          <a:bodyPr wrap="none" lIns="0" tIns="0" rIns="0" bIns="0" rtlCol="0" anchor="t"/>
          <a:lstStyle/>
          <a:p>
            <a:pPr marL="0" indent="0" algn="r">
              <a:lnSpc>
                <a:spcPts val="1650"/>
              </a:lnSpc>
              <a:buNone/>
            </a:pPr>
            <a:r>
              <a:rPr lang="en-US" sz="1350" b="1" dirty="0">
                <a:solidFill>
                  <a:srgbClr val="38512F"/>
                </a:solidFill>
                <a:latin typeface="Inter Bold" pitchFamily="34" charset="0"/>
                <a:ea typeface="Inter Bold" pitchFamily="34" charset="-122"/>
                <a:cs typeface="Inter Bold" pitchFamily="34" charset="-120"/>
              </a:rPr>
              <a:t>User</a:t>
            </a:r>
            <a:endParaRPr lang="en-US" sz="1350" dirty="0"/>
          </a:p>
        </p:txBody>
      </p:sp>
      <p:sp>
        <p:nvSpPr>
          <p:cNvPr id="8" name="Text 4"/>
          <p:cNvSpPr/>
          <p:nvPr/>
        </p:nvSpPr>
        <p:spPr>
          <a:xfrm>
            <a:off x="1102000" y="6195669"/>
            <a:ext cx="3510448" cy="572355"/>
          </a:xfrm>
          <a:prstGeom prst="rect">
            <a:avLst/>
          </a:prstGeom>
          <a:noFill/>
          <a:ln/>
        </p:spPr>
        <p:txBody>
          <a:bodyPr wrap="square" lIns="0" tIns="0" rIns="0" bIns="0" rtlCol="0" anchor="t"/>
          <a:lstStyle/>
          <a:p>
            <a:pPr marL="0" indent="0" algn="r">
              <a:lnSpc>
                <a:spcPts val="1350"/>
              </a:lnSpc>
              <a:buNone/>
            </a:pPr>
            <a:r>
              <a:rPr lang="en-US" sz="1050" dirty="0">
                <a:solidFill>
                  <a:srgbClr val="3A3630"/>
                </a:solidFill>
                <a:latin typeface="Inter" pitchFamily="34" charset="0"/>
                <a:ea typeface="Inter" pitchFamily="34" charset="-122"/>
                <a:cs typeface="Inter" pitchFamily="34" charset="-120"/>
              </a:rPr>
              <a:t>Represents system account and credentials</a:t>
            </a:r>
            <a:endParaRPr lang="en-US" sz="1050" dirty="0"/>
          </a:p>
        </p:txBody>
      </p:sp>
      <p:sp>
        <p:nvSpPr>
          <p:cNvPr id="9" name="Text 5"/>
          <p:cNvSpPr/>
          <p:nvPr/>
        </p:nvSpPr>
        <p:spPr>
          <a:xfrm>
            <a:off x="10106862" y="4737752"/>
            <a:ext cx="3146763" cy="357722"/>
          </a:xfrm>
          <a:prstGeom prst="rect">
            <a:avLst/>
          </a:prstGeom>
          <a:noFill/>
          <a:ln/>
        </p:spPr>
        <p:txBody>
          <a:bodyPr wrap="none" lIns="0" tIns="0" rIns="0" bIns="0" rtlCol="0" anchor="t"/>
          <a:lstStyle/>
          <a:p>
            <a:pPr marL="0" indent="0" algn="l">
              <a:lnSpc>
                <a:spcPts val="1650"/>
              </a:lnSpc>
              <a:buNone/>
            </a:pPr>
            <a:r>
              <a:rPr lang="en-US" sz="1350" b="1" dirty="0">
                <a:solidFill>
                  <a:srgbClr val="38512F"/>
                </a:solidFill>
                <a:latin typeface="Inter Bold" pitchFamily="34" charset="0"/>
                <a:ea typeface="Inter Bold" pitchFamily="34" charset="-122"/>
                <a:cs typeface="Inter Bold" pitchFamily="34" charset="-120"/>
              </a:rPr>
              <a:t>AuthenticationService</a:t>
            </a:r>
            <a:endParaRPr lang="en-US" sz="1350" dirty="0"/>
          </a:p>
        </p:txBody>
      </p:sp>
      <p:sp>
        <p:nvSpPr>
          <p:cNvPr id="10" name="Text 6"/>
          <p:cNvSpPr/>
          <p:nvPr/>
        </p:nvSpPr>
        <p:spPr>
          <a:xfrm>
            <a:off x="10106862" y="5197226"/>
            <a:ext cx="3421414" cy="572356"/>
          </a:xfrm>
          <a:prstGeom prst="rect">
            <a:avLst/>
          </a:prstGeom>
          <a:noFill/>
          <a:ln/>
        </p:spPr>
        <p:txBody>
          <a:bodyPr wrap="square" lIns="0" tIns="0" rIns="0" bIns="0" rtlCol="0" anchor="t"/>
          <a:lstStyle/>
          <a:p>
            <a:pPr marL="0" indent="0" algn="l">
              <a:lnSpc>
                <a:spcPts val="1350"/>
              </a:lnSpc>
              <a:buNone/>
            </a:pPr>
            <a:r>
              <a:rPr lang="en-US" sz="1050" dirty="0">
                <a:solidFill>
                  <a:srgbClr val="3A3630"/>
                </a:solidFill>
                <a:latin typeface="Inter" pitchFamily="34" charset="0"/>
                <a:ea typeface="Inter" pitchFamily="34" charset="-122"/>
                <a:cs typeface="Inter" pitchFamily="34" charset="-120"/>
              </a:rPr>
              <a:t>Validates credentials and sessions</a:t>
            </a:r>
            <a:endParaRPr lang="en-US" sz="1050" dirty="0"/>
          </a:p>
        </p:txBody>
      </p:sp>
      <p:sp>
        <p:nvSpPr>
          <p:cNvPr id="11" name="Text 7"/>
          <p:cNvSpPr/>
          <p:nvPr/>
        </p:nvSpPr>
        <p:spPr>
          <a:xfrm>
            <a:off x="1750471" y="3828342"/>
            <a:ext cx="2861778" cy="357722"/>
          </a:xfrm>
          <a:prstGeom prst="rect">
            <a:avLst/>
          </a:prstGeom>
          <a:noFill/>
          <a:ln/>
        </p:spPr>
        <p:txBody>
          <a:bodyPr wrap="none" lIns="0" tIns="0" rIns="0" bIns="0" rtlCol="0" anchor="t"/>
          <a:lstStyle/>
          <a:p>
            <a:pPr marL="0" indent="0" algn="r">
              <a:lnSpc>
                <a:spcPts val="1650"/>
              </a:lnSpc>
              <a:buNone/>
            </a:pPr>
            <a:r>
              <a:rPr lang="en-US" sz="1350" b="1" dirty="0">
                <a:solidFill>
                  <a:srgbClr val="38512F"/>
                </a:solidFill>
                <a:latin typeface="Inter Bold" pitchFamily="34" charset="0"/>
                <a:ea typeface="Inter Bold" pitchFamily="34" charset="-122"/>
                <a:cs typeface="Inter Bold" pitchFamily="34" charset="-120"/>
              </a:rPr>
              <a:t>TokenManager</a:t>
            </a:r>
            <a:endParaRPr lang="en-US" sz="1350" dirty="0"/>
          </a:p>
        </p:txBody>
      </p:sp>
      <p:sp>
        <p:nvSpPr>
          <p:cNvPr id="12" name="Text 8"/>
          <p:cNvSpPr/>
          <p:nvPr/>
        </p:nvSpPr>
        <p:spPr>
          <a:xfrm>
            <a:off x="1101801" y="4287816"/>
            <a:ext cx="3510448" cy="572356"/>
          </a:xfrm>
          <a:prstGeom prst="rect">
            <a:avLst/>
          </a:prstGeom>
          <a:noFill/>
          <a:ln/>
        </p:spPr>
        <p:txBody>
          <a:bodyPr wrap="square" lIns="0" tIns="0" rIns="0" bIns="0" rtlCol="0" anchor="t"/>
          <a:lstStyle/>
          <a:p>
            <a:pPr marL="0" indent="0" algn="r">
              <a:lnSpc>
                <a:spcPts val="1350"/>
              </a:lnSpc>
              <a:buNone/>
            </a:pPr>
            <a:r>
              <a:rPr lang="en-US" sz="1050" dirty="0">
                <a:solidFill>
                  <a:srgbClr val="3A3630"/>
                </a:solidFill>
                <a:latin typeface="Inter" pitchFamily="34" charset="0"/>
                <a:ea typeface="Inter" pitchFamily="34" charset="-122"/>
                <a:cs typeface="Inter" pitchFamily="34" charset="-120"/>
              </a:rPr>
              <a:t>Issues and revokes access tokens</a:t>
            </a:r>
            <a:endParaRPr lang="en-US" sz="1050" dirty="0"/>
          </a:p>
        </p:txBody>
      </p:sp>
      <p:sp>
        <p:nvSpPr>
          <p:cNvPr id="13" name="Text 9"/>
          <p:cNvSpPr/>
          <p:nvPr/>
        </p:nvSpPr>
        <p:spPr>
          <a:xfrm>
            <a:off x="10106862" y="2753586"/>
            <a:ext cx="2861778" cy="357722"/>
          </a:xfrm>
          <a:prstGeom prst="rect">
            <a:avLst/>
          </a:prstGeom>
          <a:noFill/>
          <a:ln/>
        </p:spPr>
        <p:txBody>
          <a:bodyPr wrap="none" lIns="0" tIns="0" rIns="0" bIns="0" rtlCol="0" anchor="t"/>
          <a:lstStyle/>
          <a:p>
            <a:pPr marL="0" indent="0" algn="l">
              <a:lnSpc>
                <a:spcPts val="1650"/>
              </a:lnSpc>
              <a:buNone/>
            </a:pPr>
            <a:r>
              <a:rPr lang="en-US" sz="1350" b="1" dirty="0">
                <a:solidFill>
                  <a:srgbClr val="38512F"/>
                </a:solidFill>
                <a:latin typeface="Inter Bold" pitchFamily="34" charset="0"/>
                <a:ea typeface="Inter Bold" pitchFamily="34" charset="-122"/>
                <a:cs typeface="Inter Bold" pitchFamily="34" charset="-120"/>
              </a:rPr>
              <a:t>SessionStore</a:t>
            </a:r>
            <a:endParaRPr lang="en-US" sz="1350" dirty="0"/>
          </a:p>
        </p:txBody>
      </p:sp>
      <p:sp>
        <p:nvSpPr>
          <p:cNvPr id="14" name="Text 10"/>
          <p:cNvSpPr/>
          <p:nvPr/>
        </p:nvSpPr>
        <p:spPr>
          <a:xfrm>
            <a:off x="10106862" y="3213060"/>
            <a:ext cx="3421414" cy="572356"/>
          </a:xfrm>
          <a:prstGeom prst="rect">
            <a:avLst/>
          </a:prstGeom>
          <a:noFill/>
          <a:ln/>
        </p:spPr>
        <p:txBody>
          <a:bodyPr wrap="square" lIns="0" tIns="0" rIns="0" bIns="0" rtlCol="0" anchor="t"/>
          <a:lstStyle/>
          <a:p>
            <a:pPr marL="0" indent="0" algn="l">
              <a:lnSpc>
                <a:spcPts val="1350"/>
              </a:lnSpc>
              <a:buNone/>
            </a:pPr>
            <a:r>
              <a:rPr lang="en-US" sz="1050" dirty="0">
                <a:solidFill>
                  <a:srgbClr val="3A3630"/>
                </a:solidFill>
                <a:latin typeface="Inter" pitchFamily="34" charset="0"/>
                <a:ea typeface="Inter" pitchFamily="34" charset="-122"/>
                <a:cs typeface="Inter" pitchFamily="34" charset="-120"/>
              </a:rPr>
              <a:t>Persists active session metadata</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793790" y="2019062"/>
            <a:ext cx="3676055" cy="426244"/>
          </a:xfrm>
          <a:prstGeom prst="roundRect">
            <a:avLst>
              <a:gd name="adj" fmla="val 2145"/>
            </a:avLst>
          </a:prstGeom>
          <a:solidFill>
            <a:srgbClr val="E2ECDF"/>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29878" y="2141458"/>
            <a:ext cx="181451" cy="181451"/>
          </a:xfrm>
          <a:prstGeom prst="rect">
            <a:avLst/>
          </a:prstGeom>
        </p:spPr>
      </p:pic>
      <p:sp>
        <p:nvSpPr>
          <p:cNvPr id="5" name="Text 1"/>
          <p:cNvSpPr/>
          <p:nvPr/>
        </p:nvSpPr>
        <p:spPr>
          <a:xfrm>
            <a:off x="1202055" y="2087047"/>
            <a:ext cx="3131701" cy="290274"/>
          </a:xfrm>
          <a:prstGeom prst="rect">
            <a:avLst/>
          </a:prstGeom>
          <a:noFill/>
          <a:ln/>
        </p:spPr>
        <p:txBody>
          <a:bodyPr wrap="none" lIns="0" tIns="0" rIns="0" bIns="0" rtlCol="0" anchor="t"/>
          <a:lstStyle/>
          <a:p>
            <a:pPr marL="0" indent="0" algn="l">
              <a:lnSpc>
                <a:spcPts val="2250"/>
              </a:lnSpc>
              <a:buNone/>
            </a:pPr>
            <a:r>
              <a:rPr lang="en-US" sz="1400" dirty="0">
                <a:solidFill>
                  <a:srgbClr val="3A3630"/>
                </a:solidFill>
                <a:latin typeface="Inter" pitchFamily="34" charset="0"/>
                <a:ea typeface="Inter" pitchFamily="34" charset="-122"/>
                <a:cs typeface="Inter" pitchFamily="34" charset="-120"/>
              </a:rPr>
              <a:t>DATABASE SCHEMA FOR MODULE 1</a:t>
            </a:r>
            <a:endParaRPr lang="en-US" sz="1400" dirty="0"/>
          </a:p>
        </p:txBody>
      </p:sp>
      <p:sp>
        <p:nvSpPr>
          <p:cNvPr id="6" name="Text 2"/>
          <p:cNvSpPr/>
          <p:nvPr/>
        </p:nvSpPr>
        <p:spPr>
          <a:xfrm>
            <a:off x="793790" y="2536031"/>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38512F"/>
                </a:solidFill>
                <a:latin typeface="Inter Bold" pitchFamily="34" charset="0"/>
                <a:ea typeface="Inter Bold" pitchFamily="34" charset="-122"/>
                <a:cs typeface="Inter Bold" pitchFamily="34" charset="-120"/>
              </a:rPr>
              <a:t>Structured Data for Device Information</a:t>
            </a:r>
            <a:endParaRPr lang="en-US" sz="3550" dirty="0"/>
          </a:p>
        </p:txBody>
      </p:sp>
      <p:sp>
        <p:nvSpPr>
          <p:cNvPr id="7" name="Text 3"/>
          <p:cNvSpPr/>
          <p:nvPr/>
        </p:nvSpPr>
        <p:spPr>
          <a:xfrm>
            <a:off x="793790" y="4010144"/>
            <a:ext cx="7556421" cy="2200275"/>
          </a:xfrm>
          <a:prstGeom prst="rect">
            <a:avLst/>
          </a:prstGeom>
          <a:noFill/>
          <a:ln/>
        </p:spPr>
        <p:txBody>
          <a:bodyPr wrap="square" lIns="0" tIns="0" rIns="0" bIns="0" rtlCol="0" anchor="t"/>
          <a:lstStyle/>
          <a:p>
            <a:pPr marL="0" indent="0" algn="l">
              <a:lnSpc>
                <a:spcPts val="2850"/>
              </a:lnSpc>
              <a:buNone/>
            </a:pPr>
            <a:r>
              <a:rPr lang="en-US" sz="1750" dirty="0">
                <a:solidFill>
                  <a:srgbClr val="3A3630"/>
                </a:solidFill>
                <a:latin typeface="Inter" pitchFamily="34" charset="0"/>
                <a:ea typeface="Inter" pitchFamily="34" charset="-122"/>
                <a:cs typeface="Inter" pitchFamily="34" charset="-120"/>
              </a:rPr>
              <a:t>This database schema outlines the foundational structure for storing all relevant data within Module 1. It details tables such as </a:t>
            </a:r>
            <a:r>
              <a:rPr lang="en-US" sz="1750" dirty="0">
                <a:solidFill>
                  <a:srgbClr val="3A3630"/>
                </a:solidFill>
                <a:highlight>
                  <a:srgbClr val="F1E8DA"/>
                </a:highlight>
                <a:latin typeface="Consolas" pitchFamily="34" charset="0"/>
                <a:ea typeface="Consolas" pitchFamily="34" charset="-122"/>
                <a:cs typeface="Consolas" pitchFamily="34" charset="-120"/>
              </a:rPr>
              <a:t>Devices</a:t>
            </a:r>
            <a:r>
              <a:rPr lang="en-US" sz="1750" dirty="0">
                <a:solidFill>
                  <a:srgbClr val="3A3630"/>
                </a:solidFill>
                <a:latin typeface="Inter" pitchFamily="34" charset="0"/>
                <a:ea typeface="Inter" pitchFamily="34" charset="-122"/>
                <a:cs typeface="Inter" pitchFamily="34" charset="-120"/>
              </a:rPr>
              <a:t> (device_id, name, type, status, energy_consumption), </a:t>
            </a:r>
            <a:r>
              <a:rPr lang="en-US" sz="1750" dirty="0">
                <a:solidFill>
                  <a:srgbClr val="3A3630"/>
                </a:solidFill>
                <a:highlight>
                  <a:srgbClr val="F1E8DA"/>
                </a:highlight>
                <a:latin typeface="Consolas" pitchFamily="34" charset="0"/>
                <a:ea typeface="Consolas" pitchFamily="34" charset="-122"/>
                <a:cs typeface="Consolas" pitchFamily="34" charset="-120"/>
              </a:rPr>
              <a:t>Users</a:t>
            </a:r>
            <a:r>
              <a:rPr lang="en-US" sz="1750" dirty="0">
                <a:solidFill>
                  <a:srgbClr val="3A3630"/>
                </a:solidFill>
                <a:latin typeface="Inter" pitchFamily="34" charset="0"/>
                <a:ea typeface="Inter" pitchFamily="34" charset="-122"/>
                <a:cs typeface="Inter" pitchFamily="34" charset="-120"/>
              </a:rPr>
              <a:t> (user_id, username, password_hash), and </a:t>
            </a:r>
            <a:r>
              <a:rPr lang="en-US" sz="1750" dirty="0">
                <a:solidFill>
                  <a:srgbClr val="3A3630"/>
                </a:solidFill>
                <a:highlight>
                  <a:srgbClr val="F1E8DA"/>
                </a:highlight>
                <a:latin typeface="Consolas" pitchFamily="34" charset="0"/>
                <a:ea typeface="Consolas" pitchFamily="34" charset="-122"/>
                <a:cs typeface="Consolas" pitchFamily="34" charset="-120"/>
              </a:rPr>
              <a:t>EnergyLogs</a:t>
            </a:r>
            <a:r>
              <a:rPr lang="en-US" sz="1750" dirty="0">
                <a:solidFill>
                  <a:srgbClr val="3A3630"/>
                </a:solidFill>
                <a:latin typeface="Inter" pitchFamily="34" charset="0"/>
                <a:ea typeface="Inter" pitchFamily="34" charset="-122"/>
                <a:cs typeface="Inter" pitchFamily="34" charset="-120"/>
              </a:rPr>
              <a:t> (log_id, device_id, timestamp, usage_value), along with their respective relationships and constraints.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2387203" y="1062157"/>
            <a:ext cx="1995726" cy="234434"/>
          </a:xfrm>
          <a:prstGeom prst="roundRect">
            <a:avLst>
              <a:gd name="adj" fmla="val 3900"/>
            </a:avLst>
          </a:prstGeom>
          <a:solidFill>
            <a:srgbClr val="E2ECDF"/>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72809" y="1122283"/>
            <a:ext cx="114181" cy="114181"/>
          </a:xfrm>
          <a:prstGeom prst="rect">
            <a:avLst/>
          </a:prstGeom>
        </p:spPr>
      </p:pic>
      <p:sp>
        <p:nvSpPr>
          <p:cNvPr id="4" name="Text 1"/>
          <p:cNvSpPr/>
          <p:nvPr/>
        </p:nvSpPr>
        <p:spPr>
          <a:xfrm>
            <a:off x="2644021" y="1104900"/>
            <a:ext cx="1653302" cy="148947"/>
          </a:xfrm>
          <a:prstGeom prst="rect">
            <a:avLst/>
          </a:prstGeom>
          <a:noFill/>
          <a:ln/>
        </p:spPr>
        <p:txBody>
          <a:bodyPr wrap="none" lIns="0" tIns="0" rIns="0" bIns="0" rtlCol="0" anchor="t"/>
          <a:lstStyle/>
          <a:p>
            <a:pPr marL="0" indent="0" algn="l">
              <a:lnSpc>
                <a:spcPts val="1150"/>
              </a:lnSpc>
              <a:buNone/>
            </a:pPr>
            <a:r>
              <a:rPr lang="en-US" sz="850" dirty="0">
                <a:solidFill>
                  <a:srgbClr val="3A3630"/>
                </a:solidFill>
                <a:latin typeface="Inter" pitchFamily="34" charset="0"/>
                <a:ea typeface="Inter" pitchFamily="34" charset="-122"/>
                <a:cs typeface="Inter" pitchFamily="34" charset="-120"/>
              </a:rPr>
              <a:t>PSEUDOCODE FOR MODULE 1</a:t>
            </a:r>
            <a:endParaRPr lang="en-US" sz="850" dirty="0"/>
          </a:p>
        </p:txBody>
      </p:sp>
      <p:sp>
        <p:nvSpPr>
          <p:cNvPr id="5" name="Text 2"/>
          <p:cNvSpPr/>
          <p:nvPr/>
        </p:nvSpPr>
        <p:spPr>
          <a:xfrm>
            <a:off x="2387203" y="1332548"/>
            <a:ext cx="4888944" cy="356949"/>
          </a:xfrm>
          <a:prstGeom prst="rect">
            <a:avLst/>
          </a:prstGeom>
          <a:noFill/>
          <a:ln/>
        </p:spPr>
        <p:txBody>
          <a:bodyPr wrap="none" lIns="0" tIns="0" rIns="0" bIns="0" rtlCol="0" anchor="t"/>
          <a:lstStyle/>
          <a:p>
            <a:pPr marL="0" indent="0" algn="l">
              <a:lnSpc>
                <a:spcPts val="2800"/>
              </a:lnSpc>
              <a:buNone/>
            </a:pPr>
            <a:r>
              <a:rPr lang="en-US" sz="2200" b="1" dirty="0">
                <a:solidFill>
                  <a:srgbClr val="38512F"/>
                </a:solidFill>
                <a:latin typeface="Inter Bold" pitchFamily="34" charset="0"/>
                <a:ea typeface="Inter Bold" pitchFamily="34" charset="-122"/>
                <a:cs typeface="Inter Bold" pitchFamily="34" charset="-120"/>
              </a:rPr>
              <a:t>Logic Flow for Device Management</a:t>
            </a:r>
            <a:endParaRPr lang="en-US" sz="2200" dirty="0"/>
          </a:p>
        </p:txBody>
      </p:sp>
      <p:sp>
        <p:nvSpPr>
          <p:cNvPr id="6" name="Shape 3"/>
          <p:cNvSpPr/>
          <p:nvPr/>
        </p:nvSpPr>
        <p:spPr>
          <a:xfrm>
            <a:off x="2387203" y="1824395"/>
            <a:ext cx="9855994" cy="4869418"/>
          </a:xfrm>
          <a:prstGeom prst="roundRect">
            <a:avLst>
              <a:gd name="adj" fmla="val 188"/>
            </a:avLst>
          </a:prstGeom>
          <a:solidFill>
            <a:srgbClr val="F1E8DA"/>
          </a:solidFill>
          <a:ln/>
        </p:spPr>
      </p:sp>
      <p:sp>
        <p:nvSpPr>
          <p:cNvPr id="7" name="Shape 4"/>
          <p:cNvSpPr/>
          <p:nvPr/>
        </p:nvSpPr>
        <p:spPr>
          <a:xfrm>
            <a:off x="2380178" y="1824395"/>
            <a:ext cx="9870043" cy="4869418"/>
          </a:xfrm>
          <a:prstGeom prst="roundRect">
            <a:avLst>
              <a:gd name="adj" fmla="val 440"/>
            </a:avLst>
          </a:prstGeom>
          <a:solidFill>
            <a:srgbClr val="F1E8DA"/>
          </a:solidFill>
          <a:ln/>
        </p:spPr>
      </p:sp>
      <p:sp>
        <p:nvSpPr>
          <p:cNvPr id="8" name="Text 5"/>
          <p:cNvSpPr/>
          <p:nvPr/>
        </p:nvSpPr>
        <p:spPr>
          <a:xfrm>
            <a:off x="2522934" y="1931432"/>
            <a:ext cx="9584531" cy="4655344"/>
          </a:xfrm>
          <a:prstGeom prst="rect">
            <a:avLst/>
          </a:prstGeom>
          <a:noFill/>
          <a:ln/>
        </p:spPr>
        <p:txBody>
          <a:bodyPr wrap="square" lIns="0" tIns="0" rIns="0" bIns="0" rtlCol="0" anchor="t"/>
          <a:lstStyle/>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FUNCTION addDevice(deviceData):</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VALIDATE deviceData</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IF deviceData is valid:</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CREATE new Device object from deviceData</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SAVE Device object to DeviceRepository</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RETURN success confirmation</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ELSE:</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RETURN error message</a:t>
            </a:r>
            <a:endParaRPr lang="en-US" sz="1100" dirty="0"/>
          </a:p>
          <a:p>
            <a:pPr marL="0" indent="0" algn="l">
              <a:lnSpc>
                <a:spcPts val="1450"/>
              </a:lnSpc>
              <a:buNone/>
            </a:pP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FUNCTION getDeviceById(deviceId):</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FETCH Device from DeviceRepository by deviceId</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IF Device found:</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RETURN Device object</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ELSE:</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RETURN null</a:t>
            </a:r>
            <a:endParaRPr lang="en-US" sz="1100" dirty="0"/>
          </a:p>
          <a:p>
            <a:pPr marL="0" indent="0" algn="l">
              <a:lnSpc>
                <a:spcPts val="1450"/>
              </a:lnSpc>
              <a:buNone/>
            </a:pP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FUNCTION updateDeviceStatus(deviceId, newStatus):</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FETCH Device from DeviceRepository by deviceId</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IF Device found:</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UPDATE Device.status to newStatus</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SAVE updated Device to DeviceRepository</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RETURN success confirmation</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ELSE:</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RETURN error message</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a:t>
            </a:r>
            <a:endParaRPr lang="en-US" sz="1100" dirty="0"/>
          </a:p>
        </p:txBody>
      </p:sp>
      <p:sp>
        <p:nvSpPr>
          <p:cNvPr id="9" name="Text 6"/>
          <p:cNvSpPr/>
          <p:nvPr/>
        </p:nvSpPr>
        <p:spPr>
          <a:xfrm>
            <a:off x="2387203" y="6794897"/>
            <a:ext cx="9855994" cy="372428"/>
          </a:xfrm>
          <a:prstGeom prst="rect">
            <a:avLst/>
          </a:prstGeom>
          <a:noFill/>
          <a:ln/>
        </p:spPr>
        <p:txBody>
          <a:bodyPr wrap="square" lIns="0" tIns="0" rIns="0" bIns="0" rtlCol="0" anchor="t"/>
          <a:lstStyle/>
          <a:p>
            <a:pPr marL="0" indent="0" algn="l">
              <a:lnSpc>
                <a:spcPts val="1450"/>
              </a:lnSpc>
              <a:buNone/>
            </a:pPr>
            <a:r>
              <a:rPr lang="en-US" sz="1100" dirty="0">
                <a:solidFill>
                  <a:srgbClr val="3A3630"/>
                </a:solidFill>
                <a:latin typeface="Inter" pitchFamily="34" charset="0"/>
                <a:ea typeface="Inter" pitchFamily="34" charset="-122"/>
                <a:cs typeface="Inter" pitchFamily="34" charset="-120"/>
              </a:rPr>
              <a:t>This pseudocode outlines the core functions within Module 1, demonstrating the logical steps for adding, retrieving, and updating smart device information.</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2427089" y="930354"/>
            <a:ext cx="2286595" cy="232291"/>
          </a:xfrm>
          <a:prstGeom prst="roundRect">
            <a:avLst>
              <a:gd name="adj" fmla="val 3936"/>
            </a:avLst>
          </a:prstGeom>
          <a:solidFill>
            <a:srgbClr val="E2ECDF"/>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512100" y="989767"/>
            <a:ext cx="113348" cy="113348"/>
          </a:xfrm>
          <a:prstGeom prst="rect">
            <a:avLst/>
          </a:prstGeom>
        </p:spPr>
      </p:pic>
      <p:sp>
        <p:nvSpPr>
          <p:cNvPr id="4" name="Text 1"/>
          <p:cNvSpPr/>
          <p:nvPr/>
        </p:nvSpPr>
        <p:spPr>
          <a:xfrm>
            <a:off x="2682121" y="972860"/>
            <a:ext cx="1946553" cy="147280"/>
          </a:xfrm>
          <a:prstGeom prst="rect">
            <a:avLst/>
          </a:prstGeom>
          <a:noFill/>
          <a:ln/>
        </p:spPr>
        <p:txBody>
          <a:bodyPr wrap="none" lIns="0" tIns="0" rIns="0" bIns="0" rtlCol="0" anchor="t"/>
          <a:lstStyle/>
          <a:p>
            <a:pPr marL="0" indent="0" algn="l">
              <a:lnSpc>
                <a:spcPts val="1150"/>
              </a:lnSpc>
              <a:buNone/>
            </a:pPr>
            <a:r>
              <a:rPr lang="en-US" sz="850" dirty="0">
                <a:solidFill>
                  <a:srgbClr val="3A3630"/>
                </a:solidFill>
                <a:latin typeface="Inter" pitchFamily="34" charset="0"/>
                <a:ea typeface="Inter" pitchFamily="34" charset="-122"/>
                <a:cs typeface="Inter" pitchFamily="34" charset="-120"/>
              </a:rPr>
              <a:t>JAVA IMPLEMENTATION &amp; RESULTS</a:t>
            </a:r>
            <a:endParaRPr lang="en-US" sz="850" dirty="0"/>
          </a:p>
        </p:txBody>
      </p:sp>
      <p:sp>
        <p:nvSpPr>
          <p:cNvPr id="5" name="Text 2"/>
          <p:cNvSpPr/>
          <p:nvPr/>
        </p:nvSpPr>
        <p:spPr>
          <a:xfrm>
            <a:off x="2427089" y="1198007"/>
            <a:ext cx="2886908" cy="354211"/>
          </a:xfrm>
          <a:prstGeom prst="rect">
            <a:avLst/>
          </a:prstGeom>
          <a:noFill/>
          <a:ln/>
        </p:spPr>
        <p:txBody>
          <a:bodyPr wrap="none" lIns="0" tIns="0" rIns="0" bIns="0" rtlCol="0" anchor="t"/>
          <a:lstStyle/>
          <a:p>
            <a:pPr marL="0" indent="0" algn="l">
              <a:lnSpc>
                <a:spcPts val="2750"/>
              </a:lnSpc>
              <a:buNone/>
            </a:pPr>
            <a:r>
              <a:rPr lang="en-US" sz="2200" b="1" dirty="0">
                <a:solidFill>
                  <a:srgbClr val="38512F"/>
                </a:solidFill>
                <a:latin typeface="Inter Bold" pitchFamily="34" charset="0"/>
                <a:ea typeface="Inter Bold" pitchFamily="34" charset="-122"/>
                <a:cs typeface="Inter Bold" pitchFamily="34" charset="-120"/>
              </a:rPr>
              <a:t>Bringing Code to Life</a:t>
            </a:r>
            <a:endParaRPr lang="en-US" sz="2200" dirty="0"/>
          </a:p>
        </p:txBody>
      </p:sp>
      <p:sp>
        <p:nvSpPr>
          <p:cNvPr id="6" name="Text 3"/>
          <p:cNvSpPr/>
          <p:nvPr/>
        </p:nvSpPr>
        <p:spPr>
          <a:xfrm>
            <a:off x="2427089" y="2287072"/>
            <a:ext cx="2305883" cy="221456"/>
          </a:xfrm>
          <a:prstGeom prst="rect">
            <a:avLst/>
          </a:prstGeom>
          <a:noFill/>
          <a:ln/>
        </p:spPr>
        <p:txBody>
          <a:bodyPr wrap="none" lIns="0" tIns="0" rIns="0" bIns="0" rtlCol="0" anchor="t"/>
          <a:lstStyle/>
          <a:p>
            <a:pPr marL="0" indent="0" algn="l">
              <a:lnSpc>
                <a:spcPts val="1700"/>
              </a:lnSpc>
              <a:buNone/>
            </a:pPr>
            <a:r>
              <a:rPr lang="en-US" sz="1350" b="1" dirty="0">
                <a:solidFill>
                  <a:srgbClr val="38512F"/>
                </a:solidFill>
                <a:latin typeface="Inter Bold" pitchFamily="34" charset="0"/>
                <a:ea typeface="Inter Bold" pitchFamily="34" charset="-122"/>
                <a:cs typeface="Inter Bold" pitchFamily="34" charset="-120"/>
              </a:rPr>
              <a:t>Sample Java Code Snippet</a:t>
            </a:r>
            <a:endParaRPr lang="en-US" sz="1350" dirty="0"/>
          </a:p>
        </p:txBody>
      </p:sp>
      <p:sp>
        <p:nvSpPr>
          <p:cNvPr id="7" name="Shape 4"/>
          <p:cNvSpPr/>
          <p:nvPr/>
        </p:nvSpPr>
        <p:spPr>
          <a:xfrm>
            <a:off x="2427089" y="2608064"/>
            <a:ext cx="3197066" cy="4077891"/>
          </a:xfrm>
          <a:prstGeom prst="roundRect">
            <a:avLst>
              <a:gd name="adj" fmla="val 286"/>
            </a:avLst>
          </a:prstGeom>
          <a:solidFill>
            <a:srgbClr val="F1E8DA"/>
          </a:solidFill>
          <a:ln/>
        </p:spPr>
      </p:sp>
      <p:sp>
        <p:nvSpPr>
          <p:cNvPr id="8" name="Shape 5"/>
          <p:cNvSpPr/>
          <p:nvPr/>
        </p:nvSpPr>
        <p:spPr>
          <a:xfrm>
            <a:off x="2420064" y="2608064"/>
            <a:ext cx="3211116" cy="4077891"/>
          </a:xfrm>
          <a:prstGeom prst="roundRect">
            <a:avLst>
              <a:gd name="adj" fmla="val 662"/>
            </a:avLst>
          </a:prstGeom>
          <a:solidFill>
            <a:srgbClr val="F1E8DA"/>
          </a:solidFill>
          <a:ln/>
        </p:spPr>
      </p:sp>
      <p:sp>
        <p:nvSpPr>
          <p:cNvPr id="9" name="Text 6"/>
          <p:cNvSpPr/>
          <p:nvPr/>
        </p:nvSpPr>
        <p:spPr>
          <a:xfrm>
            <a:off x="2561749" y="2714268"/>
            <a:ext cx="2927747" cy="3865483"/>
          </a:xfrm>
          <a:prstGeom prst="rect">
            <a:avLst/>
          </a:prstGeom>
          <a:noFill/>
          <a:ln/>
        </p:spPr>
        <p:txBody>
          <a:bodyPr wrap="square" lIns="0" tIns="0" rIns="0" bIns="0" rtlCol="0" anchor="t"/>
          <a:lstStyle/>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public class DeviceService {</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@Autowired</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private DeviceRepository deviceRepository;</a:t>
            </a:r>
            <a:endParaRPr lang="en-US" sz="1100" dirty="0"/>
          </a:p>
          <a:p>
            <a:pPr marL="0" indent="0" algn="l">
              <a:lnSpc>
                <a:spcPts val="1450"/>
              </a:lnSpc>
              <a:buNone/>
            </a:pP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public Device addDevice(Device device) {</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 Basic validation</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if (device.getName() == null || device.getName().isEmpty()) {</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throw new IllegalArgumentException("Device name cannot be empty");</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return deviceRepository.save(device);</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a:t>
            </a:r>
            <a:endParaRPr lang="en-US" sz="1100" dirty="0"/>
          </a:p>
          <a:p>
            <a:pPr marL="0" indent="0" algn="l">
              <a:lnSpc>
                <a:spcPts val="1450"/>
              </a:lnSpc>
              <a:buNone/>
            </a:pP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public Optional&lt;Device&gt; getDevice(String id) {</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return deviceRepository.findById(id);</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a:t>
            </a:r>
            <a:endParaRPr lang="en-US" sz="1100" dirty="0"/>
          </a:p>
          <a:p>
            <a:pPr marL="0" indent="0" algn="l">
              <a:lnSpc>
                <a:spcPts val="1450"/>
              </a:lnSpc>
              <a:buNone/>
            </a:pPr>
            <a:r>
              <a:rPr lang="en-US" sz="1100" dirty="0">
                <a:solidFill>
                  <a:srgbClr val="3A3630"/>
                </a:solidFill>
                <a:highlight>
                  <a:srgbClr val="F1E8DA"/>
                </a:highlight>
                <a:latin typeface="Consolas" pitchFamily="34" charset="0"/>
                <a:ea typeface="Consolas" pitchFamily="34" charset="-122"/>
                <a:cs typeface="Consolas" pitchFamily="34" charset="-120"/>
              </a:rPr>
              <a:t>      </a:t>
            </a:r>
            <a:endParaRPr lang="en-US" sz="1100" dirty="0"/>
          </a:p>
        </p:txBody>
      </p:sp>
      <p:sp>
        <p:nvSpPr>
          <p:cNvPr id="10" name="Text 7"/>
          <p:cNvSpPr/>
          <p:nvPr/>
        </p:nvSpPr>
        <p:spPr>
          <a:xfrm>
            <a:off x="5977295" y="1773317"/>
            <a:ext cx="2375535" cy="221456"/>
          </a:xfrm>
          <a:prstGeom prst="rect">
            <a:avLst/>
          </a:prstGeom>
          <a:noFill/>
          <a:ln/>
        </p:spPr>
        <p:txBody>
          <a:bodyPr wrap="none" lIns="0" tIns="0" rIns="0" bIns="0" rtlCol="0" anchor="t"/>
          <a:lstStyle/>
          <a:p>
            <a:pPr marL="0" indent="0" algn="l">
              <a:lnSpc>
                <a:spcPts val="1700"/>
              </a:lnSpc>
              <a:buNone/>
            </a:pPr>
            <a:r>
              <a:rPr lang="en-US" sz="1350" b="1" dirty="0">
                <a:solidFill>
                  <a:srgbClr val="38512F"/>
                </a:solidFill>
                <a:latin typeface="Inter Bold" pitchFamily="34" charset="0"/>
                <a:ea typeface="Inter Bold" pitchFamily="34" charset="-122"/>
                <a:cs typeface="Inter Bold" pitchFamily="34" charset="-120"/>
              </a:rPr>
              <a:t>Expected Output &amp; Benefits</a:t>
            </a:r>
            <a:endParaRPr lang="en-US" sz="1350" dirty="0"/>
          </a:p>
        </p:txBody>
      </p:sp>
      <p:sp>
        <p:nvSpPr>
          <p:cNvPr id="11" name="Text 8"/>
          <p:cNvSpPr/>
          <p:nvPr/>
        </p:nvSpPr>
        <p:spPr>
          <a:xfrm>
            <a:off x="5977295" y="2083237"/>
            <a:ext cx="6233517" cy="368141"/>
          </a:xfrm>
          <a:prstGeom prst="rect">
            <a:avLst/>
          </a:prstGeom>
          <a:noFill/>
          <a:ln/>
        </p:spPr>
        <p:txBody>
          <a:bodyPr wrap="square" lIns="0" tIns="0" rIns="0" bIns="0" rtlCol="0" anchor="t"/>
          <a:lstStyle/>
          <a:p>
            <a:pPr marL="0" indent="0" algn="l">
              <a:lnSpc>
                <a:spcPts val="1450"/>
              </a:lnSpc>
              <a:buNone/>
            </a:pPr>
            <a:r>
              <a:rPr lang="en-US" sz="1100" dirty="0">
                <a:solidFill>
                  <a:srgbClr val="3A3630"/>
                </a:solidFill>
                <a:latin typeface="Inter" pitchFamily="34" charset="0"/>
                <a:ea typeface="Inter" pitchFamily="34" charset="-122"/>
                <a:cs typeface="Inter" pitchFamily="34" charset="-120"/>
              </a:rPr>
              <a:t>Upon successful execution, the Java implementation provides a robust API for managing smart devices.</a:t>
            </a:r>
            <a:endParaRPr lang="en-US" sz="1100" dirty="0"/>
          </a:p>
        </p:txBody>
      </p:sp>
      <p:sp>
        <p:nvSpPr>
          <p:cNvPr id="12" name="Text 9"/>
          <p:cNvSpPr/>
          <p:nvPr/>
        </p:nvSpPr>
        <p:spPr>
          <a:xfrm>
            <a:off x="5977295" y="2530912"/>
            <a:ext cx="6233517" cy="736601"/>
          </a:xfrm>
          <a:prstGeom prst="rect">
            <a:avLst/>
          </a:prstGeom>
          <a:noFill/>
          <a:ln/>
        </p:spPr>
        <p:txBody>
          <a:bodyPr wrap="square" lIns="0" tIns="0" rIns="0" bIns="0" rtlCol="0" anchor="t"/>
          <a:lstStyle/>
          <a:p>
            <a:pPr marL="342900" indent="-342900" algn="l">
              <a:lnSpc>
                <a:spcPts val="1450"/>
              </a:lnSpc>
              <a:buSzPct val="100000"/>
              <a:buChar char="•"/>
            </a:pPr>
            <a:r>
              <a:rPr lang="en-US" sz="1100" dirty="0">
                <a:solidFill>
                  <a:srgbClr val="3A3630"/>
                </a:solidFill>
                <a:latin typeface="Inter" pitchFamily="34" charset="0"/>
                <a:ea typeface="Inter" pitchFamily="34" charset="-122"/>
                <a:cs typeface="Inter" pitchFamily="34" charset="-120"/>
              </a:rPr>
              <a:t>Seamless integration with existing smart home platforms.</a:t>
            </a:r>
            <a:endParaRPr lang="en-US" sz="1100" dirty="0"/>
          </a:p>
          <a:p>
            <a:pPr marL="342900" indent="-342900" algn="l">
              <a:lnSpc>
                <a:spcPts val="1450"/>
              </a:lnSpc>
              <a:buSzPct val="100000"/>
              <a:buChar char="•"/>
            </a:pPr>
            <a:r>
              <a:rPr lang="en-US" sz="1100" dirty="0">
                <a:solidFill>
                  <a:srgbClr val="3A3630"/>
                </a:solidFill>
                <a:latin typeface="Inter" pitchFamily="34" charset="0"/>
                <a:ea typeface="Inter" pitchFamily="34" charset="-122"/>
                <a:cs typeface="Inter" pitchFamily="34" charset="-120"/>
              </a:rPr>
              <a:t>Real-time updates on device status and energy consumption.</a:t>
            </a:r>
            <a:endParaRPr lang="en-US" sz="1100" dirty="0"/>
          </a:p>
          <a:p>
            <a:pPr marL="342900" indent="-342900" algn="l">
              <a:lnSpc>
                <a:spcPts val="1450"/>
              </a:lnSpc>
              <a:buSzPct val="100000"/>
              <a:buChar char="•"/>
            </a:pPr>
            <a:r>
              <a:rPr lang="en-US" sz="1100" dirty="0">
                <a:solidFill>
                  <a:srgbClr val="3A3630"/>
                </a:solidFill>
                <a:latin typeface="Inter" pitchFamily="34" charset="0"/>
                <a:ea typeface="Inter" pitchFamily="34" charset="-122"/>
                <a:cs typeface="Inter" pitchFamily="34" charset="-120"/>
              </a:rPr>
              <a:t>Reduced manual intervention through automation.</a:t>
            </a:r>
            <a:endParaRPr lang="en-US" sz="1100" dirty="0"/>
          </a:p>
          <a:p>
            <a:pPr marL="342900" indent="-342900" algn="l">
              <a:lnSpc>
                <a:spcPts val="1450"/>
              </a:lnSpc>
              <a:buSzPct val="100000"/>
              <a:buChar char="•"/>
            </a:pPr>
            <a:r>
              <a:rPr lang="en-US" sz="1100" dirty="0">
                <a:solidFill>
                  <a:srgbClr val="3A3630"/>
                </a:solidFill>
                <a:latin typeface="Inter" pitchFamily="34" charset="0"/>
                <a:ea typeface="Inter" pitchFamily="34" charset="-122"/>
                <a:cs typeface="Inter" pitchFamily="34" charset="-120"/>
              </a:rPr>
              <a:t>Improved user experience with a responsive and intuitive system.</a:t>
            </a:r>
            <a:endParaRPr lang="en-US" sz="1100" dirty="0"/>
          </a:p>
        </p:txBody>
      </p:sp>
      <p:pic>
        <p:nvPicPr>
          <p:cNvPr id="13" name="Image 1" descr="preencoded.png"/>
          <p:cNvPicPr>
            <a:picLocks noChangeAspect="1"/>
          </p:cNvPicPr>
          <p:nvPr/>
        </p:nvPicPr>
        <p:blipFill>
          <a:blip r:embed="rId5"/>
          <a:stretch>
            <a:fillRect/>
          </a:stretch>
        </p:blipFill>
        <p:spPr>
          <a:xfrm>
            <a:off x="5977295" y="3367049"/>
            <a:ext cx="6233517" cy="37401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93790" y="1533049"/>
            <a:ext cx="2841427" cy="426244"/>
          </a:xfrm>
          <a:prstGeom prst="roundRect">
            <a:avLst>
              <a:gd name="adj" fmla="val 2145"/>
            </a:avLst>
          </a:prstGeom>
          <a:solidFill>
            <a:srgbClr val="E2ECDF"/>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29878" y="1655445"/>
            <a:ext cx="181451" cy="181451"/>
          </a:xfrm>
          <a:prstGeom prst="rect">
            <a:avLst/>
          </a:prstGeom>
        </p:spPr>
      </p:pic>
      <p:sp>
        <p:nvSpPr>
          <p:cNvPr id="4" name="Text 1"/>
          <p:cNvSpPr/>
          <p:nvPr/>
        </p:nvSpPr>
        <p:spPr>
          <a:xfrm>
            <a:off x="1202055" y="1601033"/>
            <a:ext cx="2297073" cy="290274"/>
          </a:xfrm>
          <a:prstGeom prst="rect">
            <a:avLst/>
          </a:prstGeom>
          <a:noFill/>
          <a:ln/>
        </p:spPr>
        <p:txBody>
          <a:bodyPr wrap="none" lIns="0" tIns="0" rIns="0" bIns="0" rtlCol="0" anchor="t"/>
          <a:lstStyle/>
          <a:p>
            <a:pPr marL="0" indent="0" algn="l">
              <a:lnSpc>
                <a:spcPts val="2250"/>
              </a:lnSpc>
              <a:buNone/>
            </a:pPr>
            <a:r>
              <a:rPr lang="en-US" sz="1400" dirty="0">
                <a:solidFill>
                  <a:srgbClr val="3A3630"/>
                </a:solidFill>
                <a:latin typeface="Inter" pitchFamily="34" charset="0"/>
                <a:ea typeface="Inter" pitchFamily="34" charset="-122"/>
                <a:cs typeface="Inter" pitchFamily="34" charset="-120"/>
              </a:rPr>
              <a:t>FUTURE ENHANCEMENTS</a:t>
            </a:r>
            <a:endParaRPr lang="en-US" sz="1400" dirty="0"/>
          </a:p>
        </p:txBody>
      </p:sp>
      <p:sp>
        <p:nvSpPr>
          <p:cNvPr id="5" name="Text 2"/>
          <p:cNvSpPr/>
          <p:nvPr/>
        </p:nvSpPr>
        <p:spPr>
          <a:xfrm>
            <a:off x="793790" y="2050018"/>
            <a:ext cx="5338762" cy="566976"/>
          </a:xfrm>
          <a:prstGeom prst="rect">
            <a:avLst/>
          </a:prstGeom>
          <a:noFill/>
          <a:ln/>
        </p:spPr>
        <p:txBody>
          <a:bodyPr wrap="none" lIns="0" tIns="0" rIns="0" bIns="0" rtlCol="0" anchor="t"/>
          <a:lstStyle/>
          <a:p>
            <a:pPr marL="0" indent="0" algn="l">
              <a:lnSpc>
                <a:spcPts val="4450"/>
              </a:lnSpc>
              <a:buNone/>
            </a:pPr>
            <a:r>
              <a:rPr lang="en-US" sz="3550" b="1" dirty="0">
                <a:solidFill>
                  <a:srgbClr val="38512F"/>
                </a:solidFill>
                <a:latin typeface="Inter Bold" pitchFamily="34" charset="0"/>
                <a:ea typeface="Inter Bold" pitchFamily="34" charset="-122"/>
                <a:cs typeface="Inter Bold" pitchFamily="34" charset="-120"/>
              </a:rPr>
              <a:t>Next Steps for Evolution</a:t>
            </a:r>
            <a:endParaRPr lang="en-US" sz="3550" dirty="0"/>
          </a:p>
        </p:txBody>
      </p:sp>
      <p:pic>
        <p:nvPicPr>
          <p:cNvPr id="6" name="Image 1" descr="preencoded.png"/>
          <p:cNvPicPr>
            <a:picLocks noChangeAspect="1"/>
          </p:cNvPicPr>
          <p:nvPr/>
        </p:nvPicPr>
        <p:blipFill>
          <a:blip r:embed="rId5"/>
          <a:stretch>
            <a:fillRect/>
          </a:stretch>
        </p:blipFill>
        <p:spPr>
          <a:xfrm>
            <a:off x="793790" y="2957155"/>
            <a:ext cx="1501854" cy="1501854"/>
          </a:xfrm>
          <a:prstGeom prst="rect">
            <a:avLst/>
          </a:prstGeom>
        </p:spPr>
      </p:pic>
      <p:sp>
        <p:nvSpPr>
          <p:cNvPr id="7" name="Text 3"/>
          <p:cNvSpPr/>
          <p:nvPr/>
        </p:nvSpPr>
        <p:spPr>
          <a:xfrm>
            <a:off x="2522458" y="2957155"/>
            <a:ext cx="2429947" cy="708660"/>
          </a:xfrm>
          <a:prstGeom prst="rect">
            <a:avLst/>
          </a:prstGeom>
          <a:noFill/>
          <a:ln/>
        </p:spPr>
        <p:txBody>
          <a:bodyPr wrap="square" lIns="0" tIns="0" rIns="0" bIns="0" rtlCol="0" anchor="t"/>
          <a:lstStyle/>
          <a:p>
            <a:pPr marL="0" indent="0" algn="l">
              <a:lnSpc>
                <a:spcPts val="2750"/>
              </a:lnSpc>
              <a:buNone/>
            </a:pPr>
            <a:r>
              <a:rPr lang="en-US" sz="2200" b="1" dirty="0">
                <a:solidFill>
                  <a:srgbClr val="3A3630"/>
                </a:solidFill>
                <a:latin typeface="Inter Bold" pitchFamily="34" charset="0"/>
                <a:ea typeface="Inter Bold" pitchFamily="34" charset="-122"/>
                <a:cs typeface="Inter Bold" pitchFamily="34" charset="-120"/>
              </a:rPr>
              <a:t>AI-Powered Optimisation</a:t>
            </a:r>
            <a:endParaRPr lang="en-US" sz="2200" dirty="0"/>
          </a:p>
        </p:txBody>
      </p:sp>
      <p:sp>
        <p:nvSpPr>
          <p:cNvPr id="8" name="Text 4"/>
          <p:cNvSpPr/>
          <p:nvPr/>
        </p:nvSpPr>
        <p:spPr>
          <a:xfrm>
            <a:off x="2522458" y="3801904"/>
            <a:ext cx="2429947" cy="2540318"/>
          </a:xfrm>
          <a:prstGeom prst="rect">
            <a:avLst/>
          </a:prstGeom>
          <a:noFill/>
          <a:ln/>
        </p:spPr>
        <p:txBody>
          <a:bodyPr wrap="square" lIns="0" tIns="0" rIns="0" bIns="0" rtlCol="0" anchor="t"/>
          <a:lstStyle/>
          <a:p>
            <a:pPr marL="0" indent="0" algn="l">
              <a:lnSpc>
                <a:spcPts val="2850"/>
              </a:lnSpc>
              <a:buNone/>
            </a:pPr>
            <a:r>
              <a:rPr lang="en-US" sz="1750" dirty="0">
                <a:solidFill>
                  <a:srgbClr val="3A3630"/>
                </a:solidFill>
                <a:latin typeface="Inter" pitchFamily="34" charset="0"/>
                <a:ea typeface="Inter" pitchFamily="34" charset="-122"/>
                <a:cs typeface="Inter" pitchFamily="34" charset="-120"/>
              </a:rPr>
              <a:t>Integrate machine learning algorithms to predict energy consumption and proactively optimise device schedules for maximum savings.</a:t>
            </a:r>
            <a:endParaRPr lang="en-US" sz="1750" dirty="0"/>
          </a:p>
        </p:txBody>
      </p:sp>
      <p:pic>
        <p:nvPicPr>
          <p:cNvPr id="9" name="Image 2" descr="preencoded.png"/>
          <p:cNvPicPr>
            <a:picLocks noChangeAspect="1"/>
          </p:cNvPicPr>
          <p:nvPr/>
        </p:nvPicPr>
        <p:blipFill>
          <a:blip r:embed="rId6"/>
          <a:stretch>
            <a:fillRect/>
          </a:stretch>
        </p:blipFill>
        <p:spPr>
          <a:xfrm>
            <a:off x="5235893" y="2957155"/>
            <a:ext cx="1501854" cy="1501854"/>
          </a:xfrm>
          <a:prstGeom prst="rect">
            <a:avLst/>
          </a:prstGeom>
        </p:spPr>
      </p:pic>
      <p:sp>
        <p:nvSpPr>
          <p:cNvPr id="10" name="Text 5"/>
          <p:cNvSpPr/>
          <p:nvPr/>
        </p:nvSpPr>
        <p:spPr>
          <a:xfrm>
            <a:off x="6964561" y="2957155"/>
            <a:ext cx="2429947" cy="708660"/>
          </a:xfrm>
          <a:prstGeom prst="rect">
            <a:avLst/>
          </a:prstGeom>
          <a:noFill/>
          <a:ln/>
        </p:spPr>
        <p:txBody>
          <a:bodyPr wrap="square" lIns="0" tIns="0" rIns="0" bIns="0" rtlCol="0" anchor="t"/>
          <a:lstStyle/>
          <a:p>
            <a:pPr marL="0" indent="0" algn="l">
              <a:lnSpc>
                <a:spcPts val="2750"/>
              </a:lnSpc>
              <a:buNone/>
            </a:pPr>
            <a:r>
              <a:rPr lang="en-US" sz="2200" b="1" dirty="0">
                <a:solidFill>
                  <a:srgbClr val="3A3630"/>
                </a:solidFill>
                <a:latin typeface="Inter Bold" pitchFamily="34" charset="0"/>
                <a:ea typeface="Inter Bold" pitchFamily="34" charset="-122"/>
                <a:cs typeface="Inter Bold" pitchFamily="34" charset="-120"/>
              </a:rPr>
              <a:t>Expanded Device Compatibility</a:t>
            </a:r>
            <a:endParaRPr lang="en-US" sz="2200" dirty="0"/>
          </a:p>
        </p:txBody>
      </p:sp>
      <p:sp>
        <p:nvSpPr>
          <p:cNvPr id="11" name="Text 6"/>
          <p:cNvSpPr/>
          <p:nvPr/>
        </p:nvSpPr>
        <p:spPr>
          <a:xfrm>
            <a:off x="6964561" y="3801904"/>
            <a:ext cx="2429947" cy="1814513"/>
          </a:xfrm>
          <a:prstGeom prst="rect">
            <a:avLst/>
          </a:prstGeom>
          <a:noFill/>
          <a:ln/>
        </p:spPr>
        <p:txBody>
          <a:bodyPr wrap="square" lIns="0" tIns="0" rIns="0" bIns="0" rtlCol="0" anchor="t"/>
          <a:lstStyle/>
          <a:p>
            <a:pPr marL="0" indent="0" algn="l">
              <a:lnSpc>
                <a:spcPts val="2850"/>
              </a:lnSpc>
              <a:buNone/>
            </a:pPr>
            <a:r>
              <a:rPr lang="en-US" sz="1750" dirty="0">
                <a:solidFill>
                  <a:srgbClr val="3A3630"/>
                </a:solidFill>
                <a:latin typeface="Inter" pitchFamily="34" charset="0"/>
                <a:ea typeface="Inter" pitchFamily="34" charset="-122"/>
                <a:cs typeface="Inter" pitchFamily="34" charset="-120"/>
              </a:rPr>
              <a:t>Broaden support for a wider range of smart home ecosystems and proprietary device protocols.</a:t>
            </a:r>
            <a:endParaRPr lang="en-US" sz="1750" dirty="0"/>
          </a:p>
        </p:txBody>
      </p:sp>
      <p:pic>
        <p:nvPicPr>
          <p:cNvPr id="12" name="Image 3" descr="preencoded.png"/>
          <p:cNvPicPr>
            <a:picLocks noChangeAspect="1"/>
          </p:cNvPicPr>
          <p:nvPr/>
        </p:nvPicPr>
        <p:blipFill>
          <a:blip r:embed="rId7"/>
          <a:stretch>
            <a:fillRect/>
          </a:stretch>
        </p:blipFill>
        <p:spPr>
          <a:xfrm>
            <a:off x="9677995" y="2957155"/>
            <a:ext cx="1501854" cy="1501854"/>
          </a:xfrm>
          <a:prstGeom prst="rect">
            <a:avLst/>
          </a:prstGeom>
        </p:spPr>
      </p:pic>
      <p:sp>
        <p:nvSpPr>
          <p:cNvPr id="13" name="Text 7"/>
          <p:cNvSpPr/>
          <p:nvPr/>
        </p:nvSpPr>
        <p:spPr>
          <a:xfrm>
            <a:off x="11406664" y="2957155"/>
            <a:ext cx="2429947" cy="1062990"/>
          </a:xfrm>
          <a:prstGeom prst="rect">
            <a:avLst/>
          </a:prstGeom>
          <a:noFill/>
          <a:ln/>
        </p:spPr>
        <p:txBody>
          <a:bodyPr wrap="square" lIns="0" tIns="0" rIns="0" bIns="0" rtlCol="0" anchor="t"/>
          <a:lstStyle/>
          <a:p>
            <a:pPr marL="0" indent="0" algn="l">
              <a:lnSpc>
                <a:spcPts val="2750"/>
              </a:lnSpc>
              <a:buNone/>
            </a:pPr>
            <a:r>
              <a:rPr lang="en-US" sz="2200" b="1" dirty="0">
                <a:solidFill>
                  <a:srgbClr val="3A3630"/>
                </a:solidFill>
                <a:latin typeface="Inter Bold" pitchFamily="34" charset="0"/>
                <a:ea typeface="Inter Bold" pitchFamily="34" charset="-122"/>
                <a:cs typeface="Inter Bold" pitchFamily="34" charset="-120"/>
              </a:rPr>
              <a:t>Advanced Reporting &amp; Visualisation</a:t>
            </a:r>
            <a:endParaRPr lang="en-US" sz="2200" dirty="0"/>
          </a:p>
        </p:txBody>
      </p:sp>
      <p:sp>
        <p:nvSpPr>
          <p:cNvPr id="14" name="Text 8"/>
          <p:cNvSpPr/>
          <p:nvPr/>
        </p:nvSpPr>
        <p:spPr>
          <a:xfrm>
            <a:off x="11406664" y="4156234"/>
            <a:ext cx="2429947" cy="2540318"/>
          </a:xfrm>
          <a:prstGeom prst="rect">
            <a:avLst/>
          </a:prstGeom>
          <a:noFill/>
          <a:ln/>
        </p:spPr>
        <p:txBody>
          <a:bodyPr wrap="square" lIns="0" tIns="0" rIns="0" bIns="0" rtlCol="0" anchor="t"/>
          <a:lstStyle/>
          <a:p>
            <a:pPr marL="0" indent="0" algn="l">
              <a:lnSpc>
                <a:spcPts val="2850"/>
              </a:lnSpc>
              <a:buNone/>
            </a:pPr>
            <a:r>
              <a:rPr lang="en-US" sz="1750" dirty="0">
                <a:solidFill>
                  <a:srgbClr val="3A3630"/>
                </a:solidFill>
                <a:latin typeface="Inter" pitchFamily="34" charset="0"/>
                <a:ea typeface="Inter" pitchFamily="34" charset="-122"/>
                <a:cs typeface="Inter" pitchFamily="34" charset="-120"/>
              </a:rPr>
              <a:t>Develop more sophisticated dashboards and analytical tools for deeper insights into energy usage patterns.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753</Words>
  <Application>Microsoft Office PowerPoint</Application>
  <PresentationFormat>Custom</PresentationFormat>
  <Paragraphs>121</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Consolas</vt:lpstr>
      <vt:lpstr>Calibri</vt:lpstr>
      <vt:lpstr>Inter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Windows User</cp:lastModifiedBy>
  <cp:revision>2</cp:revision>
  <dcterms:created xsi:type="dcterms:W3CDTF">2026-02-03T09:48:23Z</dcterms:created>
  <dcterms:modified xsi:type="dcterms:W3CDTF">2026-02-03T15:59:17Z</dcterms:modified>
</cp:coreProperties>
</file>